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vml" ContentType="application/vnd.openxmlformats-officedocument.vmlDrawi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embeddings/oleObject3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2" r:id="rId2"/>
  </p:sldMasterIdLst>
  <p:notesMasterIdLst>
    <p:notesMasterId r:id="rId15"/>
  </p:notesMasterIdLst>
  <p:handoutMasterIdLst>
    <p:handoutMasterId r:id="rId16"/>
  </p:handoutMasterIdLst>
  <p:sldIdLst>
    <p:sldId id="1437" r:id="rId3"/>
    <p:sldId id="1286" r:id="rId4"/>
    <p:sldId id="1287" r:id="rId5"/>
    <p:sldId id="1439" r:id="rId6"/>
    <p:sldId id="1443" r:id="rId7"/>
    <p:sldId id="1265" r:id="rId8"/>
    <p:sldId id="1445" r:id="rId9"/>
    <p:sldId id="1457" r:id="rId10"/>
    <p:sldId id="1460" r:id="rId11"/>
    <p:sldId id="1461" r:id="rId12"/>
    <p:sldId id="1462" r:id="rId13"/>
    <p:sldId id="1463" r:id="rId14"/>
  </p:sldIdLst>
  <p:sldSz cx="9144000" cy="6858000" type="screen4x3"/>
  <p:notesSz cx="7038975" cy="9185275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1600" b="1" kern="1200">
        <a:solidFill>
          <a:schemeClr val="hlink"/>
        </a:solidFill>
        <a:latin typeface="Arial" charset="0"/>
        <a:ea typeface="ＭＳ Ｐゴシック" charset="0"/>
        <a:cs typeface="ＭＳ Ｐゴシック" charset="0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b="1" kern="1200">
        <a:solidFill>
          <a:schemeClr val="hlink"/>
        </a:solidFill>
        <a:latin typeface="Arial" charset="0"/>
        <a:ea typeface="ＭＳ Ｐゴシック" charset="0"/>
        <a:cs typeface="ＭＳ Ｐゴシック" charset="0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b="1" kern="1200">
        <a:solidFill>
          <a:schemeClr val="hlink"/>
        </a:solidFill>
        <a:latin typeface="Arial" charset="0"/>
        <a:ea typeface="ＭＳ Ｐゴシック" charset="0"/>
        <a:cs typeface="ＭＳ Ｐゴシック" charset="0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b="1" kern="1200">
        <a:solidFill>
          <a:schemeClr val="hlink"/>
        </a:solidFill>
        <a:latin typeface="Arial" charset="0"/>
        <a:ea typeface="ＭＳ Ｐゴシック" charset="0"/>
        <a:cs typeface="ＭＳ Ｐゴシック" charset="0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b="1" kern="1200">
        <a:solidFill>
          <a:schemeClr val="hlink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600" b="1" kern="1200">
        <a:solidFill>
          <a:schemeClr val="hlink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1600" b="1" kern="1200">
        <a:solidFill>
          <a:schemeClr val="hlink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1600" b="1" kern="1200">
        <a:solidFill>
          <a:schemeClr val="hlink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1600" b="1" kern="1200">
        <a:solidFill>
          <a:schemeClr val="hlink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C42E"/>
    <a:srgbClr val="FE9B03"/>
    <a:srgbClr val="FFC063"/>
    <a:srgbClr val="002081"/>
    <a:srgbClr val="001F7E"/>
    <a:srgbClr val="9EBAFE"/>
    <a:srgbClr val="00279F"/>
    <a:srgbClr val="063DE8"/>
    <a:srgbClr val="EC02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95" d="100"/>
          <a:sy n="95" d="100"/>
        </p:scale>
        <p:origin x="-1288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806" y="-96"/>
      </p:cViewPr>
      <p:guideLst>
        <p:guide orient="horz" pos="2130"/>
        <p:guide pos="289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-1588"/>
            <a:ext cx="3051175" cy="460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rgbClr val="FE9B03"/>
                </a:solidFill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7800" y="-1588"/>
            <a:ext cx="3051175" cy="460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rgbClr val="FE9B03"/>
                </a:solidFill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24900"/>
            <a:ext cx="305117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rgbClr val="FE9B03"/>
                </a:solidFill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7800" y="8724900"/>
            <a:ext cx="305117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rgbClr val="FE9B03"/>
                </a:solidFill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4DB836F1-CFD7-A642-B024-EB1732710E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8773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-1588"/>
            <a:ext cx="3051175" cy="460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7800" y="-1588"/>
            <a:ext cx="3051175" cy="460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24900"/>
            <a:ext cx="305117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7800" y="8724900"/>
            <a:ext cx="305117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7944DC9B-1098-2145-B2B8-BE8899C049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6625" y="4360863"/>
            <a:ext cx="5164138" cy="413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5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31900" y="693738"/>
            <a:ext cx="4578350" cy="34321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</p:spTree>
    <p:extLst>
      <p:ext uri="{BB962C8B-B14F-4D97-AF65-F5344CB8AC3E}">
        <p14:creationId xmlns:p14="http://schemas.microsoft.com/office/powerpoint/2010/main" val="226715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03288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0850" algn="l" defTabSz="903288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03288" algn="l" defTabSz="903288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54138" algn="l" defTabSz="903288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04988" algn="l" defTabSz="903288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D89AEF45-7525-A149-9B2E-FCD3F4E00F5A}" type="slidenum">
              <a:rPr lang="en-US" smtClean="0">
                <a:solidFill>
                  <a:prstClr val="black"/>
                </a:solidFill>
                <a:latin typeface="Times" charset="0"/>
              </a:rPr>
              <a:pPr>
                <a:defRPr/>
              </a:pPr>
              <a:t>1</a:t>
            </a:fld>
            <a:endParaRPr lang="en-US" smtClean="0">
              <a:solidFill>
                <a:prstClr val="black"/>
              </a:solidFill>
              <a:latin typeface="Times" charset="0"/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3488" y="693738"/>
            <a:ext cx="4575175" cy="3432175"/>
          </a:xfrm>
          <a:solidFill>
            <a:srgbClr val="FFFFFF"/>
          </a:solidFill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8213" y="4362450"/>
            <a:ext cx="5162550" cy="413385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defRPr/>
            </a:pPr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4E21B6-82C9-8047-BF16-BDC0723A5062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193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1900" y="695325"/>
            <a:ext cx="4576763" cy="3432175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3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8213" y="4362450"/>
            <a:ext cx="5162550" cy="4133850"/>
          </a:xfrm>
        </p:spPr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9CF417-A9EB-D443-965C-4987B937D540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194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1900" y="695325"/>
            <a:ext cx="4576763" cy="3432175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4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8213" y="4362450"/>
            <a:ext cx="5162550" cy="4133850"/>
          </a:xfrm>
        </p:spPr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5AD9D3-7D21-6041-9D09-E74919E317AE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194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1900" y="695325"/>
            <a:ext cx="4576763" cy="3432175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4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8213" y="4362450"/>
            <a:ext cx="5162550" cy="4133850"/>
          </a:xfrm>
        </p:spPr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EB3846-9FBF-B449-897F-AD1D27777A90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194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1900" y="695325"/>
            <a:ext cx="4576763" cy="3432175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4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8213" y="4362450"/>
            <a:ext cx="5162550" cy="4133850"/>
          </a:xfrm>
        </p:spPr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5.jpeg"/><Relationship Id="rId5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83E187-ECD5-784D-BEA2-2AEDA41B15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831371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462F59-01C7-5B48-B6F3-C1FC4C2709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030529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77000" y="284163"/>
            <a:ext cx="1825625" cy="5754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8538" y="284163"/>
            <a:ext cx="5326062" cy="5754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91BE8E-CA82-2145-A52B-E0D9F9C639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857213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538" y="284163"/>
            <a:ext cx="7304087" cy="842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143000"/>
            <a:ext cx="3540125" cy="4895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59325" y="1143000"/>
            <a:ext cx="3540125" cy="2371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59325" y="3667125"/>
            <a:ext cx="3540125" cy="2371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E9EE4-A7A5-3F4E-B2BA-1FED8C2189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277890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538" y="284163"/>
            <a:ext cx="7304087" cy="842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143000"/>
            <a:ext cx="3540125" cy="4895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59325" y="1143000"/>
            <a:ext cx="3540125" cy="2371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59325" y="3667125"/>
            <a:ext cx="3540125" cy="2371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B29E46-D32F-8C44-8252-674E5973FA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210175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logo-w-4-color-network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114800"/>
            <a:ext cx="1417638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cornell-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214438"/>
            <a:ext cx="1143000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"/>
          <p:cNvSpPr>
            <a:spLocks noChangeArrowheads="1"/>
          </p:cNvSpPr>
          <p:nvPr userDrawn="1"/>
        </p:nvSpPr>
        <p:spPr bwMode="auto">
          <a:xfrm>
            <a:off x="762000" y="3276600"/>
            <a:ext cx="7620000" cy="76200"/>
          </a:xfrm>
          <a:prstGeom prst="rec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 sz="1800" b="0">
              <a:solidFill>
                <a:srgbClr val="000000"/>
              </a:solidFill>
            </a:endParaRPr>
          </a:p>
        </p:txBody>
      </p:sp>
      <p:pic>
        <p:nvPicPr>
          <p:cNvPr id="7" name="Picture 38" descr="C:\Documents and Settings\Lukas\Desktop\Cornell_logo_new_image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52400"/>
            <a:ext cx="98583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733800"/>
            <a:ext cx="1293813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03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0657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403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57600" y="4038600"/>
            <a:ext cx="42672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b="1"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Feb 26, 2010</a:t>
            </a: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b="1"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Ashish Sabharwal           March 1, 2010</a:t>
            </a: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b="1">
                <a:cs typeface="ＭＳ Ｐゴシック" charset="0"/>
              </a:defRPr>
            </a:lvl1pPr>
          </a:lstStyle>
          <a:p>
            <a:pPr>
              <a:defRPr/>
            </a:pPr>
            <a:fld id="{DA8721F8-4292-294C-8706-DECF8D42C3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9516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Feb 26, 2010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Ashish Sabharwal           March 1, 2010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ＭＳ Ｐゴシック" charset="0"/>
              </a:defRPr>
            </a:lvl1pPr>
          </a:lstStyle>
          <a:p>
            <a:pPr>
              <a:defRPr/>
            </a:pPr>
            <a:fld id="{47C76C1F-6661-164B-9D87-6BFC562D39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5844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Feb 26, 2010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Ashish Sabharwal           March 1, 2010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ＭＳ Ｐゴシック" charset="0"/>
              </a:defRPr>
            </a:lvl1pPr>
          </a:lstStyle>
          <a:p>
            <a:pPr>
              <a:defRPr/>
            </a:pPr>
            <a:fld id="{AE031A26-55C8-474E-B06A-0570B0139A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4900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Feb 26, 2010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Ashish Sabharwal           March 1, 2010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ＭＳ Ｐゴシック" charset="0"/>
              </a:defRPr>
            </a:lvl1pPr>
          </a:lstStyle>
          <a:p>
            <a:pPr>
              <a:defRPr/>
            </a:pPr>
            <a:fld id="{4F9BF5B0-3B17-4E42-BE8C-CC5F785416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2978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Feb 26, 2010</a:t>
            </a: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Ashish Sabharwal           March 1, 2010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ＭＳ Ｐゴシック" charset="0"/>
              </a:defRPr>
            </a:lvl1pPr>
          </a:lstStyle>
          <a:p>
            <a:pPr>
              <a:defRPr/>
            </a:pPr>
            <a:fld id="{377AF56B-28D3-3648-ABBB-8402A5AE8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0960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Feb 26, 2010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Ashish Sabharwal           March 1, 2010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ＭＳ Ｐゴシック" charset="0"/>
              </a:defRPr>
            </a:lvl1pPr>
          </a:lstStyle>
          <a:p>
            <a:pPr>
              <a:defRPr/>
            </a:pPr>
            <a:fld id="{7E4D2725-CDC9-CD4C-932D-9C6C47C63E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615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30D6F6-C41F-AC46-9F6F-8B78E271D4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063733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Feb 26, 2010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Ashish Sabharwal           March 1, 2010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ＭＳ Ｐゴシック" charset="0"/>
              </a:defRPr>
            </a:lvl1pPr>
          </a:lstStyle>
          <a:p>
            <a:pPr>
              <a:defRPr/>
            </a:pPr>
            <a:fld id="{FD51F3B7-0827-1C46-8FC4-1D31BD017D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9806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Feb 26, 2010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Ashish Sabharwal           March 1, 2010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ＭＳ Ｐゴシック" charset="0"/>
              </a:defRPr>
            </a:lvl1pPr>
          </a:lstStyle>
          <a:p>
            <a:pPr>
              <a:defRPr/>
            </a:pPr>
            <a:fld id="{BC0D21D5-400F-8E46-896E-B109BD3022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5389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Feb 26, 2010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Ashish Sabharwal           March 1, 2010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ＭＳ Ｐゴシック" charset="0"/>
              </a:defRPr>
            </a:lvl1pPr>
          </a:lstStyle>
          <a:p>
            <a:pPr>
              <a:defRPr/>
            </a:pPr>
            <a:fld id="{B1FF2956-8676-F540-9B38-24692FF5DA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9971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Feb 26, 2010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Ashish Sabharwal           March 1, 2010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ＭＳ Ｐゴシック" charset="0"/>
              </a:defRPr>
            </a:lvl1pPr>
          </a:lstStyle>
          <a:p>
            <a:pPr>
              <a:defRPr/>
            </a:pPr>
            <a:fld id="{0C95CF3F-44FA-1743-8ADD-FB8F5DF2F1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0798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228600"/>
            <a:ext cx="215265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228600"/>
            <a:ext cx="630555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Feb 26, 2010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Ashish Sabharwal           March 1, 2010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ＭＳ Ｐゴシック" charset="0"/>
              </a:defRPr>
            </a:lvl1pPr>
          </a:lstStyle>
          <a:p>
            <a:pPr>
              <a:defRPr/>
            </a:pPr>
            <a:fld id="{E3CBE79C-7E71-1046-B72E-908A29240F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1567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559675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143000"/>
            <a:ext cx="4229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Feb 26, 2010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Ashish Sabharwal           March 1, 2010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ＭＳ Ｐゴシック" charset="0"/>
              </a:defRPr>
            </a:lvl1pPr>
          </a:lstStyle>
          <a:p>
            <a:pPr>
              <a:defRPr/>
            </a:pPr>
            <a:fld id="{833C4CCE-93BF-5449-9060-ED34964A23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833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559675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143000"/>
            <a:ext cx="4229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143000"/>
            <a:ext cx="4229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Feb 26, 2010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Ashish Sabharwal           March 1, 2010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ＭＳ Ｐゴシック" charset="0"/>
              </a:defRPr>
            </a:lvl1pPr>
          </a:lstStyle>
          <a:p>
            <a:pPr>
              <a:defRPr/>
            </a:pPr>
            <a:fld id="{0EF05694-C0C8-C947-A29B-9597949B63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5714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559675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4229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Feb 26, 2010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Ashish Sabharwal           March 1, 2010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ＭＳ Ｐゴシック" charset="0"/>
              </a:defRPr>
            </a:lvl1pPr>
          </a:lstStyle>
          <a:p>
            <a:pPr>
              <a:defRPr/>
            </a:pPr>
            <a:fld id="{82BE5081-A7AC-0843-83A6-A3B1801FF5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4088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559675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228600" y="1143000"/>
            <a:ext cx="8610600" cy="54864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Feb 26, 2010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Ashish Sabharwal           March 1, 2010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ＭＳ Ｐゴシック" charset="0"/>
              </a:defRPr>
            </a:lvl1pPr>
          </a:lstStyle>
          <a:p>
            <a:pPr>
              <a:defRPr/>
            </a:pPr>
            <a:fld id="{01D3396D-1CF1-B04D-9C2F-19E5C38B0B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9187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559675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8600" y="1143000"/>
            <a:ext cx="8610600" cy="54864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Feb 26, 2010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Ashish Sabharwal           March 1, 2010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ＭＳ Ｐゴシック" charset="0"/>
              </a:defRPr>
            </a:lvl1pPr>
          </a:lstStyle>
          <a:p>
            <a:pPr>
              <a:defRPr/>
            </a:pPr>
            <a:fld id="{638B5115-1290-0240-8148-5AB04DA853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4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1819F8-757F-2F45-9952-E813B734BC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008772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143000"/>
            <a:ext cx="3540125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9325" y="1143000"/>
            <a:ext cx="3540125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53A270-47E9-5441-A225-06C9722ADD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317565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1F6A17-469C-B34E-ABB5-95130E3CE8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852739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6080A7-C97F-604D-A2B2-E39E5A29D0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685757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E4AFF-3A0A-254C-A1E4-E8C4583349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406211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842E4C-BA8E-7440-9D74-05F1BD663F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287275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A088F8-9EE1-1B46-8140-AC7A427E30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067951"/>
      </p:ext>
    </p:extLst>
  </p:cSld>
  <p:clrMapOvr>
    <a:masterClrMapping/>
  </p:clrMapOvr>
  <p:transition xmlns:p14="http://schemas.microsoft.com/office/powerpoint/2010/main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.xml"/><Relationship Id="rId20" Type="http://schemas.openxmlformats.org/officeDocument/2006/relationships/image" Target="../media/image3.png"/><Relationship Id="rId10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9.xml"/><Relationship Id="rId17" Type="http://schemas.openxmlformats.org/officeDocument/2006/relationships/theme" Target="../theme/theme2.xml"/><Relationship Id="rId18" Type="http://schemas.openxmlformats.org/officeDocument/2006/relationships/image" Target="../media/image1.png"/><Relationship Id="rId19" Type="http://schemas.openxmlformats.org/officeDocument/2006/relationships/image" Target="../media/image2.jpeg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32550"/>
            <a:ext cx="1941513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45250"/>
            <a:ext cx="2955925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3800"/>
            <a:ext cx="2066925" cy="30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035B740A-8B90-5049-B75A-237A3B7823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>
            <a:off x="11113" y="1241425"/>
            <a:ext cx="9131300" cy="0"/>
          </a:xfrm>
          <a:prstGeom prst="line">
            <a:avLst/>
          </a:prstGeom>
          <a:noFill/>
          <a:ln w="25400">
            <a:solidFill>
              <a:srgbClr val="001F7E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998538" y="284163"/>
            <a:ext cx="7304087" cy="84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Slide Title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143000"/>
            <a:ext cx="7232650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Text Body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5" r:id="rId1"/>
    <p:sldLayoutId id="2147484026" r:id="rId2"/>
    <p:sldLayoutId id="2147484027" r:id="rId3"/>
    <p:sldLayoutId id="2147484028" r:id="rId4"/>
    <p:sldLayoutId id="2147484029" r:id="rId5"/>
    <p:sldLayoutId id="2147484030" r:id="rId6"/>
    <p:sldLayoutId id="2147484031" r:id="rId7"/>
    <p:sldLayoutId id="2147484032" r:id="rId8"/>
    <p:sldLayoutId id="2147484033" r:id="rId9"/>
    <p:sldLayoutId id="2147484034" r:id="rId10"/>
    <p:sldLayoutId id="2147484035" r:id="rId11"/>
    <p:sldLayoutId id="2147484036" r:id="rId12"/>
    <p:sldLayoutId id="2147484037" r:id="rId13"/>
  </p:sldLayoutIdLst>
  <p:transition xmlns:p14="http://schemas.microsoft.com/office/powerpoint/2010/main">
    <p:wipe dir="r"/>
  </p:transition>
  <p:hf hdr="0" ft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hlink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hlink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hlink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hlink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hlink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Arial" charset="0"/>
          <a:ea typeface="ＭＳ Ｐゴシック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Arial" charset="0"/>
          <a:ea typeface="ＭＳ Ｐゴシック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Arial" charset="0"/>
          <a:ea typeface="ＭＳ Ｐゴシック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Arial" charset="0"/>
          <a:ea typeface="ＭＳ Ｐゴシック" charset="0"/>
        </a:defRPr>
      </a:lvl9pPr>
    </p:titleStyle>
    <p:bodyStyle>
      <a:lvl1pPr marL="225425" indent="-225425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defRPr sz="2000" b="1">
          <a:solidFill>
            <a:srgbClr val="063DE8"/>
          </a:solidFill>
          <a:latin typeface="+mn-lt"/>
          <a:ea typeface="+mn-ea"/>
          <a:cs typeface="ＭＳ Ｐゴシック" charset="0"/>
        </a:defRPr>
      </a:lvl1pPr>
      <a:lvl2pPr marL="917575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defRPr sz="2000" b="1">
          <a:solidFill>
            <a:srgbClr val="063DE8"/>
          </a:solidFill>
          <a:latin typeface="+mn-lt"/>
          <a:ea typeface="+mn-ea"/>
        </a:defRPr>
      </a:lvl2pPr>
      <a:lvl3pPr marL="1260475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defRPr sz="1600" b="1">
          <a:solidFill>
            <a:srgbClr val="063DE8"/>
          </a:solidFill>
          <a:latin typeface="+mn-lt"/>
          <a:ea typeface="+mn-ea"/>
        </a:defRPr>
      </a:lvl3pPr>
      <a:lvl4pPr marL="1546225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defRPr sz="1400" b="1">
          <a:solidFill>
            <a:srgbClr val="063DE8"/>
          </a:solidFill>
          <a:latin typeface="+mn-lt"/>
          <a:ea typeface="+mn-ea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defRPr sz="1400" b="1">
          <a:solidFill>
            <a:srgbClr val="063DE8"/>
          </a:solidFill>
          <a:latin typeface="+mn-lt"/>
          <a:ea typeface="+mn-ea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defRPr sz="1600" b="1">
          <a:solidFill>
            <a:srgbClr val="063DE8"/>
          </a:solidFill>
          <a:latin typeface="+mn-lt"/>
          <a:ea typeface="+mn-ea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defRPr sz="1600" b="1">
          <a:solidFill>
            <a:srgbClr val="063DE8"/>
          </a:solidFill>
          <a:latin typeface="+mn-lt"/>
          <a:ea typeface="+mn-ea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defRPr sz="1600" b="1">
          <a:solidFill>
            <a:srgbClr val="063DE8"/>
          </a:solidFill>
          <a:latin typeface="+mn-lt"/>
          <a:ea typeface="+mn-ea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defRPr sz="1600" b="1">
          <a:solidFill>
            <a:srgbClr val="063DE8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228600"/>
            <a:ext cx="75596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143000"/>
            <a:ext cx="86106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4770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b="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Feb 26, 2010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Ashish Sabharwal           March 1, 2010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4770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fld id="{0BC668F5-E546-814B-99E6-22ADF936DA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5367" name="Picture 9" descr="cornell-logo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477000"/>
            <a:ext cx="838200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8" name="Rectangle 15"/>
          <p:cNvSpPr>
            <a:spLocks noChangeArrowheads="1"/>
          </p:cNvSpPr>
          <p:nvPr userDrawn="1"/>
        </p:nvSpPr>
        <p:spPr bwMode="auto">
          <a:xfrm>
            <a:off x="304800" y="914400"/>
            <a:ext cx="5029200" cy="76200"/>
          </a:xfrm>
          <a:prstGeom prst="rec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15369" name="Line 16"/>
          <p:cNvSpPr>
            <a:spLocks noChangeShapeType="1"/>
          </p:cNvSpPr>
          <p:nvPr userDrawn="1"/>
        </p:nvSpPr>
        <p:spPr bwMode="auto">
          <a:xfrm>
            <a:off x="5257800" y="952500"/>
            <a:ext cx="35814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370" name="Picture 17" descr="C:\Documents and Settings\Lukas\Desktop\Cornell_logo_new_image.jpg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228600"/>
            <a:ext cx="49212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2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57175"/>
            <a:ext cx="7620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38" r:id="rId1"/>
    <p:sldLayoutId id="2147484039" r:id="rId2"/>
    <p:sldLayoutId id="2147484040" r:id="rId3"/>
    <p:sldLayoutId id="2147484041" r:id="rId4"/>
    <p:sldLayoutId id="2147484042" r:id="rId5"/>
    <p:sldLayoutId id="2147484043" r:id="rId6"/>
    <p:sldLayoutId id="2147484044" r:id="rId7"/>
    <p:sldLayoutId id="2147484045" r:id="rId8"/>
    <p:sldLayoutId id="2147484046" r:id="rId9"/>
    <p:sldLayoutId id="2147484047" r:id="rId10"/>
    <p:sldLayoutId id="2147484048" r:id="rId11"/>
    <p:sldLayoutId id="2147484049" r:id="rId12"/>
    <p:sldLayoutId id="2147484050" r:id="rId13"/>
    <p:sldLayoutId id="2147484051" r:id="rId14"/>
    <p:sldLayoutId id="2147484052" r:id="rId15"/>
    <p:sldLayoutId id="2147484053" r:id="rId16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14.png"/><Relationship Id="rId5" Type="http://schemas.openxmlformats.org/officeDocument/2006/relationships/oleObject" Target="../embeddings/oleObject3.bin"/><Relationship Id="rId6" Type="http://schemas.openxmlformats.org/officeDocument/2006/relationships/image" Target="../media/image13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6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6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9pPr>
          </a:lstStyle>
          <a:p>
            <a:fld id="{833818AB-E7AE-E147-BE28-54CCBF7D6629}" type="slidenum">
              <a:rPr lang="en-US" sz="1200">
                <a:solidFill>
                  <a:srgbClr val="000000"/>
                </a:solidFill>
              </a:rPr>
              <a:pPr/>
              <a:t>1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711711" name="Oval 31"/>
          <p:cNvSpPr>
            <a:spLocks noChangeArrowheads="1"/>
          </p:cNvSpPr>
          <p:nvPr/>
        </p:nvSpPr>
        <p:spPr bwMode="auto">
          <a:xfrm>
            <a:off x="4419600" y="1066800"/>
            <a:ext cx="3581400" cy="4800600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en-US" sz="1800" b="0">
              <a:solidFill>
                <a:srgbClr val="000000"/>
              </a:solidFill>
              <a:cs typeface="+mn-cs"/>
            </a:endParaRPr>
          </a:p>
        </p:txBody>
      </p:sp>
      <p:sp>
        <p:nvSpPr>
          <p:cNvPr id="40965" name="Oval 2"/>
          <p:cNvSpPr>
            <a:spLocks noChangeArrowheads="1"/>
          </p:cNvSpPr>
          <p:nvPr/>
        </p:nvSpPr>
        <p:spPr bwMode="auto">
          <a:xfrm>
            <a:off x="4648200" y="1752600"/>
            <a:ext cx="3124200" cy="41148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340D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en-US" sz="1800" b="0">
              <a:solidFill>
                <a:srgbClr val="000000"/>
              </a:solidFill>
              <a:cs typeface="+mn-cs"/>
            </a:endParaRPr>
          </a:p>
        </p:txBody>
      </p:sp>
      <p:sp>
        <p:nvSpPr>
          <p:cNvPr id="40966" name="Oval 3"/>
          <p:cNvSpPr>
            <a:spLocks noChangeArrowheads="1"/>
          </p:cNvSpPr>
          <p:nvPr/>
        </p:nvSpPr>
        <p:spPr bwMode="auto">
          <a:xfrm>
            <a:off x="5033963" y="2514600"/>
            <a:ext cx="2362200" cy="3355975"/>
          </a:xfrm>
          <a:prstGeom prst="ellipse">
            <a:avLst/>
          </a:prstGeom>
          <a:gradFill rotWithShape="1">
            <a:gsLst>
              <a:gs pos="0">
                <a:srgbClr val="804000"/>
              </a:gs>
              <a:gs pos="100000">
                <a:srgbClr val="000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en-US" sz="1800" b="0">
              <a:solidFill>
                <a:srgbClr val="000000"/>
              </a:solidFill>
              <a:cs typeface="+mn-cs"/>
            </a:endParaRPr>
          </a:p>
        </p:txBody>
      </p:sp>
      <p:sp>
        <p:nvSpPr>
          <p:cNvPr id="40967" name="Oval 4"/>
          <p:cNvSpPr>
            <a:spLocks noChangeArrowheads="1"/>
          </p:cNvSpPr>
          <p:nvPr/>
        </p:nvSpPr>
        <p:spPr bwMode="auto">
          <a:xfrm>
            <a:off x="5257800" y="3200400"/>
            <a:ext cx="1905000" cy="2670175"/>
          </a:xfrm>
          <a:prstGeom prst="ellipse">
            <a:avLst/>
          </a:prstGeom>
          <a:gradFill rotWithShape="1">
            <a:gsLst>
              <a:gs pos="0">
                <a:srgbClr val="FFCC66"/>
              </a:gs>
              <a:gs pos="100000">
                <a:srgbClr val="41341A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en-US" sz="1800" b="0">
              <a:solidFill>
                <a:srgbClr val="000000"/>
              </a:solidFill>
              <a:cs typeface="+mn-cs"/>
            </a:endParaRPr>
          </a:p>
        </p:txBody>
      </p:sp>
      <p:sp>
        <p:nvSpPr>
          <p:cNvPr id="40968" name="Oval 5"/>
          <p:cNvSpPr>
            <a:spLocks noChangeArrowheads="1"/>
          </p:cNvSpPr>
          <p:nvPr/>
        </p:nvSpPr>
        <p:spPr bwMode="auto">
          <a:xfrm>
            <a:off x="5491163" y="3889375"/>
            <a:ext cx="1447800" cy="1981200"/>
          </a:xfrm>
          <a:prstGeom prst="ellipse">
            <a:avLst/>
          </a:prstGeom>
          <a:gradFill rotWithShape="1">
            <a:gsLst>
              <a:gs pos="0">
                <a:srgbClr val="FFFFCC"/>
              </a:gs>
              <a:gs pos="100000">
                <a:srgbClr val="10100D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en-US" sz="1800" b="0">
              <a:solidFill>
                <a:srgbClr val="000000"/>
              </a:solidFill>
              <a:cs typeface="+mn-cs"/>
            </a:endParaRPr>
          </a:p>
        </p:txBody>
      </p:sp>
      <p:sp>
        <p:nvSpPr>
          <p:cNvPr id="40969" name="Oval 6"/>
          <p:cNvSpPr>
            <a:spLocks noChangeArrowheads="1"/>
          </p:cNvSpPr>
          <p:nvPr/>
        </p:nvSpPr>
        <p:spPr bwMode="auto">
          <a:xfrm>
            <a:off x="5795963" y="4575175"/>
            <a:ext cx="838200" cy="1295400"/>
          </a:xfrm>
          <a:prstGeom prst="ellipse">
            <a:avLst/>
          </a:prstGeom>
          <a:gradFill rotWithShape="1">
            <a:gsLst>
              <a:gs pos="0">
                <a:srgbClr val="336600"/>
              </a:gs>
              <a:gs pos="100000">
                <a:srgbClr val="1327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en-US" sz="1800" b="0">
              <a:solidFill>
                <a:srgbClr val="000000"/>
              </a:solidFill>
              <a:cs typeface="+mn-cs"/>
            </a:endParaRPr>
          </a:p>
        </p:txBody>
      </p:sp>
      <p:sp>
        <p:nvSpPr>
          <p:cNvPr id="40970" name="Freeform 7"/>
          <p:cNvSpPr>
            <a:spLocks/>
          </p:cNvSpPr>
          <p:nvPr/>
        </p:nvSpPr>
        <p:spPr bwMode="auto">
          <a:xfrm>
            <a:off x="5715000" y="2667000"/>
            <a:ext cx="914400" cy="152400"/>
          </a:xfrm>
          <a:custGeom>
            <a:avLst/>
            <a:gdLst>
              <a:gd name="T0" fmla="*/ 0 w 768"/>
              <a:gd name="T1" fmla="*/ 0 h 96"/>
              <a:gd name="T2" fmla="*/ 2147483647 w 768"/>
              <a:gd name="T3" fmla="*/ 2147483647 h 96"/>
              <a:gd name="T4" fmla="*/ 2147483647 w 768"/>
              <a:gd name="T5" fmla="*/ 0 h 96"/>
              <a:gd name="T6" fmla="*/ 0 60000 65536"/>
              <a:gd name="T7" fmla="*/ 0 60000 65536"/>
              <a:gd name="T8" fmla="*/ 0 60000 65536"/>
              <a:gd name="T9" fmla="*/ 0 w 768"/>
              <a:gd name="T10" fmla="*/ 0 h 96"/>
              <a:gd name="T11" fmla="*/ 768 w 768"/>
              <a:gd name="T12" fmla="*/ 96 h 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68" h="96">
                <a:moveTo>
                  <a:pt x="0" y="0"/>
                </a:moveTo>
                <a:cubicBezTo>
                  <a:pt x="128" y="48"/>
                  <a:pt x="256" y="96"/>
                  <a:pt x="384" y="96"/>
                </a:cubicBezTo>
                <a:cubicBezTo>
                  <a:pt x="512" y="96"/>
                  <a:pt x="640" y="48"/>
                  <a:pt x="768" y="0"/>
                </a:cubicBezTo>
              </a:path>
            </a:pathLst>
          </a:custGeom>
          <a:noFill/>
          <a:ln w="9525" cap="flat" cmpd="sng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en-US" sz="1800" b="0">
              <a:solidFill>
                <a:srgbClr val="000000"/>
              </a:solidFill>
              <a:cs typeface="+mn-cs"/>
            </a:endParaRPr>
          </a:p>
        </p:txBody>
      </p:sp>
      <p:sp>
        <p:nvSpPr>
          <p:cNvPr id="40971" name="Freeform 8"/>
          <p:cNvSpPr>
            <a:spLocks/>
          </p:cNvSpPr>
          <p:nvPr/>
        </p:nvSpPr>
        <p:spPr bwMode="auto">
          <a:xfrm>
            <a:off x="5562600" y="1981200"/>
            <a:ext cx="1371600" cy="101600"/>
          </a:xfrm>
          <a:custGeom>
            <a:avLst/>
            <a:gdLst>
              <a:gd name="T0" fmla="*/ 0 w 1200"/>
              <a:gd name="T1" fmla="*/ 0 h 144"/>
              <a:gd name="T2" fmla="*/ 2147483647 w 1200"/>
              <a:gd name="T3" fmla="*/ 2147483647 h 144"/>
              <a:gd name="T4" fmla="*/ 2147483647 w 1200"/>
              <a:gd name="T5" fmla="*/ 2147483647 h 144"/>
              <a:gd name="T6" fmla="*/ 2147483647 w 1200"/>
              <a:gd name="T7" fmla="*/ 2147483647 h 144"/>
              <a:gd name="T8" fmla="*/ 2147483647 w 1200"/>
              <a:gd name="T9" fmla="*/ 0 h 1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"/>
              <a:gd name="T16" fmla="*/ 0 h 144"/>
              <a:gd name="T17" fmla="*/ 1200 w 1200"/>
              <a:gd name="T18" fmla="*/ 144 h 1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" h="144">
                <a:moveTo>
                  <a:pt x="0" y="0"/>
                </a:moveTo>
                <a:cubicBezTo>
                  <a:pt x="92" y="36"/>
                  <a:pt x="184" y="72"/>
                  <a:pt x="288" y="96"/>
                </a:cubicBezTo>
                <a:cubicBezTo>
                  <a:pt x="392" y="120"/>
                  <a:pt x="512" y="144"/>
                  <a:pt x="624" y="144"/>
                </a:cubicBezTo>
                <a:cubicBezTo>
                  <a:pt x="736" y="144"/>
                  <a:pt x="864" y="120"/>
                  <a:pt x="960" y="96"/>
                </a:cubicBezTo>
                <a:cubicBezTo>
                  <a:pt x="1056" y="72"/>
                  <a:pt x="1128" y="36"/>
                  <a:pt x="1200" y="0"/>
                </a:cubicBezTo>
              </a:path>
            </a:pathLst>
          </a:custGeom>
          <a:noFill/>
          <a:ln w="9525" cap="flat" cmpd="sng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en-US" sz="1800" b="0">
              <a:solidFill>
                <a:srgbClr val="000000"/>
              </a:solidFill>
              <a:cs typeface="+mn-cs"/>
            </a:endParaRPr>
          </a:p>
        </p:txBody>
      </p:sp>
      <p:sp>
        <p:nvSpPr>
          <p:cNvPr id="40972" name="Freeform 9"/>
          <p:cNvSpPr>
            <a:spLocks/>
          </p:cNvSpPr>
          <p:nvPr/>
        </p:nvSpPr>
        <p:spPr bwMode="auto">
          <a:xfrm>
            <a:off x="5795963" y="4052888"/>
            <a:ext cx="838200" cy="152400"/>
          </a:xfrm>
          <a:custGeom>
            <a:avLst/>
            <a:gdLst>
              <a:gd name="T0" fmla="*/ 0 w 528"/>
              <a:gd name="T1" fmla="*/ 0 h 96"/>
              <a:gd name="T2" fmla="*/ 2147483647 w 528"/>
              <a:gd name="T3" fmla="*/ 2147483647 h 96"/>
              <a:gd name="T4" fmla="*/ 2147483647 w 528"/>
              <a:gd name="T5" fmla="*/ 0 h 96"/>
              <a:gd name="T6" fmla="*/ 0 60000 65536"/>
              <a:gd name="T7" fmla="*/ 0 60000 65536"/>
              <a:gd name="T8" fmla="*/ 0 60000 65536"/>
              <a:gd name="T9" fmla="*/ 0 w 528"/>
              <a:gd name="T10" fmla="*/ 0 h 96"/>
              <a:gd name="T11" fmla="*/ 528 w 528"/>
              <a:gd name="T12" fmla="*/ 96 h 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8" h="96">
                <a:moveTo>
                  <a:pt x="0" y="0"/>
                </a:moveTo>
                <a:cubicBezTo>
                  <a:pt x="100" y="48"/>
                  <a:pt x="200" y="96"/>
                  <a:pt x="288" y="96"/>
                </a:cubicBezTo>
                <a:cubicBezTo>
                  <a:pt x="376" y="96"/>
                  <a:pt x="452" y="48"/>
                  <a:pt x="528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en-US" sz="1800" b="0">
              <a:solidFill>
                <a:srgbClr val="000000"/>
              </a:solidFill>
              <a:cs typeface="+mn-cs"/>
            </a:endParaRPr>
          </a:p>
        </p:txBody>
      </p:sp>
      <p:sp>
        <p:nvSpPr>
          <p:cNvPr id="40973" name="Freeform 10"/>
          <p:cNvSpPr>
            <a:spLocks/>
          </p:cNvSpPr>
          <p:nvPr/>
        </p:nvSpPr>
        <p:spPr bwMode="auto">
          <a:xfrm>
            <a:off x="5948363" y="4727575"/>
            <a:ext cx="533400" cy="76200"/>
          </a:xfrm>
          <a:custGeom>
            <a:avLst/>
            <a:gdLst>
              <a:gd name="T0" fmla="*/ 0 w 336"/>
              <a:gd name="T1" fmla="*/ 0 h 48"/>
              <a:gd name="T2" fmla="*/ 2147483647 w 336"/>
              <a:gd name="T3" fmla="*/ 2147483647 h 48"/>
              <a:gd name="T4" fmla="*/ 2147483647 w 336"/>
              <a:gd name="T5" fmla="*/ 0 h 48"/>
              <a:gd name="T6" fmla="*/ 0 60000 65536"/>
              <a:gd name="T7" fmla="*/ 0 60000 65536"/>
              <a:gd name="T8" fmla="*/ 0 60000 65536"/>
              <a:gd name="T9" fmla="*/ 0 w 336"/>
              <a:gd name="T10" fmla="*/ 0 h 48"/>
              <a:gd name="T11" fmla="*/ 336 w 336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48">
                <a:moveTo>
                  <a:pt x="0" y="0"/>
                </a:moveTo>
                <a:cubicBezTo>
                  <a:pt x="44" y="24"/>
                  <a:pt x="88" y="48"/>
                  <a:pt x="144" y="48"/>
                </a:cubicBezTo>
                <a:cubicBezTo>
                  <a:pt x="200" y="48"/>
                  <a:pt x="268" y="24"/>
                  <a:pt x="336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en-US" sz="1800" b="0">
              <a:solidFill>
                <a:srgbClr val="000000"/>
              </a:solidFill>
              <a:cs typeface="+mn-cs"/>
            </a:endParaRPr>
          </a:p>
        </p:txBody>
      </p:sp>
      <p:sp>
        <p:nvSpPr>
          <p:cNvPr id="40974" name="Text Box 11"/>
          <p:cNvSpPr txBox="1">
            <a:spLocks noChangeArrowheads="1"/>
          </p:cNvSpPr>
          <p:nvPr/>
        </p:nvSpPr>
        <p:spPr bwMode="auto">
          <a:xfrm>
            <a:off x="6032500" y="4968875"/>
            <a:ext cx="336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800" smtClean="0">
                <a:solidFill>
                  <a:srgbClr val="FFFFFF"/>
                </a:solidFill>
                <a:cs typeface="+mn-cs"/>
              </a:rPr>
              <a:t>P</a:t>
            </a:r>
          </a:p>
        </p:txBody>
      </p:sp>
      <p:sp>
        <p:nvSpPr>
          <p:cNvPr id="40975" name="Text Box 12"/>
          <p:cNvSpPr txBox="1">
            <a:spLocks noChangeArrowheads="1"/>
          </p:cNvSpPr>
          <p:nvPr/>
        </p:nvSpPr>
        <p:spPr bwMode="auto">
          <a:xfrm>
            <a:off x="5949950" y="4173538"/>
            <a:ext cx="501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800" smtClean="0">
                <a:solidFill>
                  <a:srgbClr val="000000"/>
                </a:solidFill>
                <a:cs typeface="+mn-cs"/>
              </a:rPr>
              <a:t>NP</a:t>
            </a:r>
          </a:p>
        </p:txBody>
      </p:sp>
      <p:sp>
        <p:nvSpPr>
          <p:cNvPr id="40976" name="Text Box 13"/>
          <p:cNvSpPr txBox="1">
            <a:spLocks noChangeArrowheads="1"/>
          </p:cNvSpPr>
          <p:nvPr/>
        </p:nvSpPr>
        <p:spPr bwMode="auto">
          <a:xfrm>
            <a:off x="5791200" y="2819400"/>
            <a:ext cx="7493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800" smtClean="0">
                <a:solidFill>
                  <a:srgbClr val="FFFFFF"/>
                </a:solidFill>
                <a:cs typeface="+mn-cs"/>
              </a:rPr>
              <a:t>P^#P</a:t>
            </a:r>
          </a:p>
        </p:txBody>
      </p:sp>
      <p:sp>
        <p:nvSpPr>
          <p:cNvPr id="40977" name="Text Box 14"/>
          <p:cNvSpPr txBox="1">
            <a:spLocks noChangeArrowheads="1"/>
          </p:cNvSpPr>
          <p:nvPr/>
        </p:nvSpPr>
        <p:spPr bwMode="auto">
          <a:xfrm>
            <a:off x="5638800" y="2071688"/>
            <a:ext cx="1123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800" smtClean="0">
                <a:solidFill>
                  <a:srgbClr val="FFFFFF"/>
                </a:solidFill>
                <a:cs typeface="+mn-cs"/>
              </a:rPr>
              <a:t>PSPACE</a:t>
            </a:r>
          </a:p>
        </p:txBody>
      </p:sp>
      <p:sp>
        <p:nvSpPr>
          <p:cNvPr id="40978" name="Text Box 15"/>
          <p:cNvSpPr txBox="1">
            <a:spLocks noChangeArrowheads="1"/>
          </p:cNvSpPr>
          <p:nvPr/>
        </p:nvSpPr>
        <p:spPr bwMode="auto">
          <a:xfrm>
            <a:off x="461963" y="3686175"/>
            <a:ext cx="2784475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800" dirty="0" smtClean="0">
                <a:solidFill>
                  <a:srgbClr val="333399"/>
                </a:solidFill>
                <a:cs typeface="+mn-cs"/>
              </a:rPr>
              <a:t>NP-complete</a:t>
            </a:r>
            <a:r>
              <a:rPr lang="en-US" sz="1800" b="0" dirty="0" smtClean="0">
                <a:solidFill>
                  <a:srgbClr val="000000"/>
                </a:solidFill>
                <a:cs typeface="+mn-cs"/>
              </a:rPr>
              <a:t>:</a:t>
            </a:r>
          </a:p>
          <a:p>
            <a:pPr algn="l">
              <a:defRPr/>
            </a:pPr>
            <a:r>
              <a:rPr lang="en-US" sz="1800" b="0" dirty="0" smtClean="0">
                <a:solidFill>
                  <a:srgbClr val="000000"/>
                </a:solidFill>
                <a:cs typeface="+mn-cs"/>
              </a:rPr>
              <a:t>   </a:t>
            </a:r>
            <a:r>
              <a:rPr lang="en-US" u="sng" dirty="0" smtClean="0">
                <a:solidFill>
                  <a:srgbClr val="804000"/>
                </a:solidFill>
                <a:cs typeface="+mn-cs"/>
              </a:rPr>
              <a:t>SAT</a:t>
            </a:r>
            <a:r>
              <a:rPr lang="en-US" b="0" dirty="0" smtClean="0">
                <a:solidFill>
                  <a:srgbClr val="000000"/>
                </a:solidFill>
                <a:cs typeface="+mn-cs"/>
              </a:rPr>
              <a:t>, </a:t>
            </a:r>
            <a:r>
              <a:rPr lang="en-US" i="1" dirty="0" smtClean="0">
                <a:solidFill>
                  <a:srgbClr val="FF0000"/>
                </a:solidFill>
                <a:cs typeface="+mn-cs"/>
              </a:rPr>
              <a:t>propositional</a:t>
            </a:r>
          </a:p>
          <a:p>
            <a:pPr algn="l">
              <a:defRPr/>
            </a:pPr>
            <a:r>
              <a:rPr lang="en-US" i="1" dirty="0">
                <a:solidFill>
                  <a:srgbClr val="FF0000"/>
                </a:solidFill>
                <a:cs typeface="+mn-cs"/>
              </a:rPr>
              <a:t> </a:t>
            </a:r>
            <a:r>
              <a:rPr lang="en-US" i="1" dirty="0" smtClean="0">
                <a:solidFill>
                  <a:srgbClr val="FF0000"/>
                </a:solidFill>
                <a:cs typeface="+mn-cs"/>
              </a:rPr>
              <a:t>  reasoning</a:t>
            </a:r>
            <a:r>
              <a:rPr lang="en-US" b="0" dirty="0" smtClean="0">
                <a:solidFill>
                  <a:srgbClr val="000000"/>
                </a:solidFill>
                <a:cs typeface="+mn-cs"/>
              </a:rPr>
              <a:t>, scheduling,</a:t>
            </a:r>
            <a:br>
              <a:rPr lang="en-US" b="0" dirty="0" smtClean="0">
                <a:solidFill>
                  <a:srgbClr val="000000"/>
                </a:solidFill>
                <a:cs typeface="+mn-cs"/>
              </a:rPr>
            </a:br>
            <a:r>
              <a:rPr lang="en-US" b="0" dirty="0" smtClean="0">
                <a:solidFill>
                  <a:srgbClr val="000000"/>
                </a:solidFill>
                <a:cs typeface="+mn-cs"/>
              </a:rPr>
              <a:t>   graph coloring, puzzles, …</a:t>
            </a:r>
          </a:p>
        </p:txBody>
      </p:sp>
      <p:sp>
        <p:nvSpPr>
          <p:cNvPr id="40979" name="Line 16"/>
          <p:cNvSpPr>
            <a:spLocks noChangeShapeType="1"/>
          </p:cNvSpPr>
          <p:nvPr/>
        </p:nvSpPr>
        <p:spPr bwMode="auto">
          <a:xfrm>
            <a:off x="2286000" y="3962400"/>
            <a:ext cx="3886200" cy="762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en-US" sz="1800" b="0">
              <a:solidFill>
                <a:srgbClr val="000000"/>
              </a:solidFill>
              <a:cs typeface="+mn-cs"/>
            </a:endParaRPr>
          </a:p>
        </p:txBody>
      </p:sp>
      <p:sp>
        <p:nvSpPr>
          <p:cNvPr id="40980" name="Text Box 17"/>
          <p:cNvSpPr txBox="1">
            <a:spLocks noChangeArrowheads="1"/>
          </p:cNvSpPr>
          <p:nvPr/>
        </p:nvSpPr>
        <p:spPr bwMode="auto">
          <a:xfrm>
            <a:off x="461963" y="1752600"/>
            <a:ext cx="3119437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800" dirty="0" smtClean="0">
                <a:solidFill>
                  <a:srgbClr val="333399"/>
                </a:solidFill>
                <a:cs typeface="+mn-cs"/>
              </a:rPr>
              <a:t>PSPACE-complete</a:t>
            </a:r>
            <a:r>
              <a:rPr lang="en-US" sz="1800" b="0" dirty="0" smtClean="0">
                <a:solidFill>
                  <a:srgbClr val="000000"/>
                </a:solidFill>
                <a:cs typeface="+mn-cs"/>
              </a:rPr>
              <a:t>:</a:t>
            </a:r>
          </a:p>
          <a:p>
            <a:pPr algn="l">
              <a:defRPr/>
            </a:pPr>
            <a:r>
              <a:rPr lang="en-US" sz="1800" b="0" dirty="0" smtClean="0">
                <a:solidFill>
                  <a:srgbClr val="000000"/>
                </a:solidFill>
                <a:cs typeface="+mn-cs"/>
              </a:rPr>
              <a:t>   </a:t>
            </a:r>
            <a:r>
              <a:rPr lang="en-US" b="0" dirty="0" smtClean="0">
                <a:solidFill>
                  <a:srgbClr val="804000"/>
                </a:solidFill>
                <a:cs typeface="+mn-cs"/>
              </a:rPr>
              <a:t>QBF</a:t>
            </a:r>
            <a:r>
              <a:rPr lang="en-US" b="0" dirty="0" smtClean="0">
                <a:solidFill>
                  <a:srgbClr val="000000"/>
                </a:solidFill>
                <a:cs typeface="+mn-cs"/>
              </a:rPr>
              <a:t>, </a:t>
            </a:r>
            <a:r>
              <a:rPr lang="en-US" i="1" dirty="0" smtClean="0">
                <a:solidFill>
                  <a:srgbClr val="FF0000"/>
                </a:solidFill>
                <a:cs typeface="+mn-cs"/>
              </a:rPr>
              <a:t>planning</a:t>
            </a:r>
            <a:r>
              <a:rPr lang="en-US" b="0" dirty="0" smtClean="0">
                <a:solidFill>
                  <a:srgbClr val="000000"/>
                </a:solidFill>
                <a:cs typeface="+mn-cs"/>
              </a:rPr>
              <a:t>, chess (bounded), …</a:t>
            </a:r>
            <a:endParaRPr lang="en-US" sz="1800" b="0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40981" name="Line 18"/>
          <p:cNvSpPr>
            <a:spLocks noChangeShapeType="1"/>
          </p:cNvSpPr>
          <p:nvPr/>
        </p:nvSpPr>
        <p:spPr bwMode="auto">
          <a:xfrm flipV="1">
            <a:off x="2819400" y="1905000"/>
            <a:ext cx="3276600" cy="1524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en-US" sz="1800" b="0">
              <a:solidFill>
                <a:srgbClr val="000000"/>
              </a:solidFill>
              <a:cs typeface="+mn-cs"/>
            </a:endParaRPr>
          </a:p>
        </p:txBody>
      </p:sp>
      <p:sp>
        <p:nvSpPr>
          <p:cNvPr id="40982" name="Text Box 19"/>
          <p:cNvSpPr txBox="1">
            <a:spLocks noChangeArrowheads="1"/>
          </p:cNvSpPr>
          <p:nvPr/>
        </p:nvSpPr>
        <p:spPr bwMode="auto">
          <a:xfrm>
            <a:off x="461963" y="990600"/>
            <a:ext cx="2540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800" b="0" smtClean="0">
                <a:solidFill>
                  <a:srgbClr val="333399"/>
                </a:solidFill>
                <a:cs typeface="+mn-cs"/>
              </a:rPr>
              <a:t>EXP-complete</a:t>
            </a:r>
            <a:r>
              <a:rPr lang="en-US" sz="1800" b="0" smtClean="0">
                <a:solidFill>
                  <a:srgbClr val="000000"/>
                </a:solidFill>
                <a:cs typeface="+mn-cs"/>
              </a:rPr>
              <a:t>:</a:t>
            </a:r>
          </a:p>
          <a:p>
            <a:pPr algn="l">
              <a:defRPr/>
            </a:pPr>
            <a:r>
              <a:rPr lang="en-US" sz="1800" b="0" smtClean="0">
                <a:solidFill>
                  <a:srgbClr val="000000"/>
                </a:solidFill>
                <a:cs typeface="+mn-cs"/>
              </a:rPr>
              <a:t>   </a:t>
            </a:r>
            <a:r>
              <a:rPr lang="en-US" b="0" smtClean="0">
                <a:solidFill>
                  <a:srgbClr val="000000"/>
                </a:solidFill>
                <a:cs typeface="+mn-cs"/>
              </a:rPr>
              <a:t>games like Go, …</a:t>
            </a:r>
          </a:p>
        </p:txBody>
      </p:sp>
      <p:sp>
        <p:nvSpPr>
          <p:cNvPr id="40983" name="Line 20"/>
          <p:cNvSpPr>
            <a:spLocks noChangeShapeType="1"/>
          </p:cNvSpPr>
          <p:nvPr/>
        </p:nvSpPr>
        <p:spPr bwMode="auto">
          <a:xfrm flipV="1">
            <a:off x="2667000" y="1219200"/>
            <a:ext cx="3429000" cy="762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en-US" sz="1800" b="0">
              <a:solidFill>
                <a:srgbClr val="000000"/>
              </a:solidFill>
              <a:cs typeface="+mn-cs"/>
            </a:endParaRPr>
          </a:p>
        </p:txBody>
      </p:sp>
      <p:sp>
        <p:nvSpPr>
          <p:cNvPr id="40984" name="Text Box 21"/>
          <p:cNvSpPr txBox="1">
            <a:spLocks noChangeArrowheads="1"/>
          </p:cNvSpPr>
          <p:nvPr/>
        </p:nvSpPr>
        <p:spPr bwMode="auto">
          <a:xfrm>
            <a:off x="461963" y="4692650"/>
            <a:ext cx="17748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800" b="0" smtClean="0">
                <a:solidFill>
                  <a:srgbClr val="333399"/>
                </a:solidFill>
                <a:cs typeface="+mn-cs"/>
              </a:rPr>
              <a:t>P-complete</a:t>
            </a:r>
            <a:r>
              <a:rPr lang="en-US" sz="1800" b="0" smtClean="0">
                <a:solidFill>
                  <a:srgbClr val="000000"/>
                </a:solidFill>
                <a:cs typeface="+mn-cs"/>
              </a:rPr>
              <a:t>:</a:t>
            </a:r>
          </a:p>
          <a:p>
            <a:pPr algn="l">
              <a:defRPr/>
            </a:pPr>
            <a:r>
              <a:rPr lang="en-US" sz="1800" b="0" smtClean="0">
                <a:solidFill>
                  <a:srgbClr val="000000"/>
                </a:solidFill>
                <a:cs typeface="+mn-cs"/>
              </a:rPr>
              <a:t>   </a:t>
            </a:r>
            <a:r>
              <a:rPr lang="en-US" b="0" smtClean="0">
                <a:solidFill>
                  <a:srgbClr val="000000"/>
                </a:solidFill>
                <a:cs typeface="+mn-cs"/>
              </a:rPr>
              <a:t>circuit-value, …</a:t>
            </a:r>
            <a:endParaRPr lang="en-US" sz="1800" b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40985" name="Line 22"/>
          <p:cNvSpPr>
            <a:spLocks noChangeShapeType="1"/>
          </p:cNvSpPr>
          <p:nvPr/>
        </p:nvSpPr>
        <p:spPr bwMode="auto">
          <a:xfrm flipV="1">
            <a:off x="2519363" y="4727575"/>
            <a:ext cx="3657600" cy="1524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en-US" sz="1800" b="0">
              <a:solidFill>
                <a:srgbClr val="000000"/>
              </a:solidFill>
              <a:cs typeface="+mn-cs"/>
            </a:endParaRPr>
          </a:p>
        </p:txBody>
      </p:sp>
      <p:sp>
        <p:nvSpPr>
          <p:cNvPr id="40986" name="Text Box 23"/>
          <p:cNvSpPr txBox="1">
            <a:spLocks noChangeArrowheads="1"/>
          </p:cNvSpPr>
          <p:nvPr/>
        </p:nvSpPr>
        <p:spPr bwMode="auto">
          <a:xfrm>
            <a:off x="381000" y="6096000"/>
            <a:ext cx="56737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800" b="0" smtClean="0">
                <a:solidFill>
                  <a:srgbClr val="808080"/>
                </a:solidFill>
                <a:cs typeface="+mn-cs"/>
              </a:rPr>
              <a:t>Note:</a:t>
            </a:r>
            <a:r>
              <a:rPr lang="en-US" sz="1800" b="0" i="1" smtClean="0">
                <a:solidFill>
                  <a:srgbClr val="808080"/>
                </a:solidFill>
                <a:cs typeface="+mn-cs"/>
              </a:rPr>
              <a:t> </a:t>
            </a:r>
            <a:r>
              <a:rPr lang="en-US" sz="1800" b="0" smtClean="0">
                <a:solidFill>
                  <a:srgbClr val="808080"/>
                </a:solidFill>
                <a:cs typeface="+mn-cs"/>
              </a:rPr>
              <a:t>widely believed hierarchy</a:t>
            </a:r>
            <a:r>
              <a:rPr lang="en-US" sz="1800" b="0" i="1" smtClean="0">
                <a:solidFill>
                  <a:srgbClr val="808080"/>
                </a:solidFill>
                <a:cs typeface="+mn-cs"/>
              </a:rPr>
              <a:t>; </a:t>
            </a:r>
            <a:r>
              <a:rPr lang="en-US" sz="1800" b="0" smtClean="0">
                <a:solidFill>
                  <a:srgbClr val="808080"/>
                </a:solidFill>
                <a:cs typeface="+mn-cs"/>
              </a:rPr>
              <a:t>know P≠EXP for sure</a:t>
            </a:r>
          </a:p>
        </p:txBody>
      </p:sp>
      <p:sp>
        <p:nvSpPr>
          <p:cNvPr id="40987" name="Line 24"/>
          <p:cNvSpPr>
            <a:spLocks noChangeShapeType="1"/>
          </p:cNvSpPr>
          <p:nvPr/>
        </p:nvSpPr>
        <p:spPr bwMode="auto">
          <a:xfrm flipV="1">
            <a:off x="2747963" y="5337175"/>
            <a:ext cx="3505200" cy="2286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en-US" sz="1800" b="0">
              <a:solidFill>
                <a:srgbClr val="000000"/>
              </a:solidFill>
              <a:cs typeface="+mn-cs"/>
            </a:endParaRPr>
          </a:p>
        </p:txBody>
      </p:sp>
      <p:sp>
        <p:nvSpPr>
          <p:cNvPr id="40988" name="Text Box 25"/>
          <p:cNvSpPr txBox="1">
            <a:spLocks noChangeArrowheads="1"/>
          </p:cNvSpPr>
          <p:nvPr/>
        </p:nvSpPr>
        <p:spPr bwMode="auto">
          <a:xfrm>
            <a:off x="461963" y="5408613"/>
            <a:ext cx="4114800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800" b="0" smtClean="0">
                <a:solidFill>
                  <a:srgbClr val="000000"/>
                </a:solidFill>
                <a:cs typeface="+mn-cs"/>
              </a:rPr>
              <a:t>In </a:t>
            </a:r>
            <a:r>
              <a:rPr lang="en-US" sz="1800" b="0" smtClean="0">
                <a:solidFill>
                  <a:srgbClr val="333399"/>
                </a:solidFill>
                <a:cs typeface="+mn-cs"/>
              </a:rPr>
              <a:t>P</a:t>
            </a:r>
            <a:r>
              <a:rPr lang="en-US" sz="1800" b="0" smtClean="0">
                <a:solidFill>
                  <a:srgbClr val="000000"/>
                </a:solidFill>
                <a:cs typeface="+mn-cs"/>
              </a:rPr>
              <a:t>:</a:t>
            </a:r>
          </a:p>
          <a:p>
            <a:pPr algn="l">
              <a:defRPr/>
            </a:pPr>
            <a:r>
              <a:rPr lang="en-US" b="0" smtClean="0">
                <a:solidFill>
                  <a:srgbClr val="000000"/>
                </a:solidFill>
                <a:cs typeface="+mn-cs"/>
              </a:rPr>
              <a:t>   sorting, shortest path, …</a:t>
            </a:r>
          </a:p>
        </p:txBody>
      </p:sp>
      <p:sp>
        <p:nvSpPr>
          <p:cNvPr id="61467" name="Rectangle 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Computational Complexity Hierarchy</a:t>
            </a:r>
          </a:p>
        </p:txBody>
      </p:sp>
      <p:sp>
        <p:nvSpPr>
          <p:cNvPr id="711707" name="AutoShape 27"/>
          <p:cNvSpPr>
            <a:spLocks noChangeArrowheads="1"/>
          </p:cNvSpPr>
          <p:nvPr/>
        </p:nvSpPr>
        <p:spPr bwMode="auto">
          <a:xfrm>
            <a:off x="8264525" y="1720850"/>
            <a:ext cx="266700" cy="4005263"/>
          </a:xfrm>
          <a:prstGeom prst="upArrow">
            <a:avLst>
              <a:gd name="adj1" fmla="val 50000"/>
              <a:gd name="adj2" fmla="val 254191"/>
            </a:avLst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28627"/>
                  <a:invGamma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en-US" sz="1800" b="0">
              <a:solidFill>
                <a:srgbClr val="000000"/>
              </a:solidFill>
              <a:cs typeface="+mn-cs"/>
            </a:endParaRPr>
          </a:p>
        </p:txBody>
      </p:sp>
      <p:sp>
        <p:nvSpPr>
          <p:cNvPr id="40991" name="Text Box 28"/>
          <p:cNvSpPr txBox="1">
            <a:spLocks noChangeArrowheads="1"/>
          </p:cNvSpPr>
          <p:nvPr/>
        </p:nvSpPr>
        <p:spPr bwMode="auto">
          <a:xfrm>
            <a:off x="8032750" y="5788025"/>
            <a:ext cx="692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  <a:defRPr/>
            </a:pPr>
            <a:r>
              <a:rPr lang="en-US" sz="1800" b="0" smtClean="0">
                <a:solidFill>
                  <a:srgbClr val="000000"/>
                </a:solidFill>
                <a:cs typeface="+mn-cs"/>
              </a:rPr>
              <a:t>Easy</a:t>
            </a:r>
          </a:p>
        </p:txBody>
      </p:sp>
      <p:sp>
        <p:nvSpPr>
          <p:cNvPr id="711709" name="Text Box 29"/>
          <p:cNvSpPr txBox="1">
            <a:spLocks noChangeArrowheads="1"/>
          </p:cNvSpPr>
          <p:nvPr/>
        </p:nvSpPr>
        <p:spPr bwMode="auto">
          <a:xfrm>
            <a:off x="8045450" y="1322388"/>
            <a:ext cx="679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  <a:defRPr/>
            </a:pPr>
            <a:r>
              <a:rPr lang="en-US" sz="1800" b="0" smtClean="0">
                <a:solidFill>
                  <a:srgbClr val="000000"/>
                </a:solidFill>
                <a:cs typeface="+mn-cs"/>
              </a:rPr>
              <a:t>Hard</a:t>
            </a:r>
          </a:p>
        </p:txBody>
      </p:sp>
      <p:sp>
        <p:nvSpPr>
          <p:cNvPr id="40993" name="Text Box 30"/>
          <p:cNvSpPr txBox="1">
            <a:spLocks noChangeArrowheads="1"/>
          </p:cNvSpPr>
          <p:nvPr/>
        </p:nvSpPr>
        <p:spPr bwMode="auto">
          <a:xfrm>
            <a:off x="5943600" y="3352800"/>
            <a:ext cx="501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800" smtClean="0">
                <a:solidFill>
                  <a:srgbClr val="000000"/>
                </a:solidFill>
                <a:cs typeface="+mn-cs"/>
              </a:rPr>
              <a:t>PH</a:t>
            </a:r>
          </a:p>
        </p:txBody>
      </p:sp>
      <p:sp>
        <p:nvSpPr>
          <p:cNvPr id="40994" name="Text Box 32"/>
          <p:cNvSpPr txBox="1">
            <a:spLocks noChangeArrowheads="1"/>
          </p:cNvSpPr>
          <p:nvPr/>
        </p:nvSpPr>
        <p:spPr bwMode="auto">
          <a:xfrm>
            <a:off x="5867400" y="1371600"/>
            <a:ext cx="641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800" smtClean="0">
                <a:solidFill>
                  <a:srgbClr val="FFFFFF"/>
                </a:solidFill>
                <a:cs typeface="+mn-cs"/>
              </a:rPr>
              <a:t>EXP</a:t>
            </a:r>
          </a:p>
        </p:txBody>
      </p:sp>
      <p:sp>
        <p:nvSpPr>
          <p:cNvPr id="40995" name="Freeform 33"/>
          <p:cNvSpPr>
            <a:spLocks/>
          </p:cNvSpPr>
          <p:nvPr/>
        </p:nvSpPr>
        <p:spPr bwMode="auto">
          <a:xfrm>
            <a:off x="5562600" y="1219200"/>
            <a:ext cx="1295400" cy="101600"/>
          </a:xfrm>
          <a:custGeom>
            <a:avLst/>
            <a:gdLst>
              <a:gd name="T0" fmla="*/ 0 w 1200"/>
              <a:gd name="T1" fmla="*/ 0 h 144"/>
              <a:gd name="T2" fmla="*/ 2147483647 w 1200"/>
              <a:gd name="T3" fmla="*/ 2147483647 h 144"/>
              <a:gd name="T4" fmla="*/ 2147483647 w 1200"/>
              <a:gd name="T5" fmla="*/ 2147483647 h 144"/>
              <a:gd name="T6" fmla="*/ 2147483647 w 1200"/>
              <a:gd name="T7" fmla="*/ 2147483647 h 144"/>
              <a:gd name="T8" fmla="*/ 2147483647 w 1200"/>
              <a:gd name="T9" fmla="*/ 0 h 1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"/>
              <a:gd name="T16" fmla="*/ 0 h 144"/>
              <a:gd name="T17" fmla="*/ 1200 w 1200"/>
              <a:gd name="T18" fmla="*/ 144 h 1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" h="144">
                <a:moveTo>
                  <a:pt x="0" y="0"/>
                </a:moveTo>
                <a:cubicBezTo>
                  <a:pt x="92" y="36"/>
                  <a:pt x="184" y="72"/>
                  <a:pt x="288" y="96"/>
                </a:cubicBezTo>
                <a:cubicBezTo>
                  <a:pt x="392" y="120"/>
                  <a:pt x="512" y="144"/>
                  <a:pt x="624" y="144"/>
                </a:cubicBezTo>
                <a:cubicBezTo>
                  <a:pt x="736" y="144"/>
                  <a:pt x="864" y="120"/>
                  <a:pt x="960" y="96"/>
                </a:cubicBezTo>
                <a:cubicBezTo>
                  <a:pt x="1056" y="72"/>
                  <a:pt x="1128" y="36"/>
                  <a:pt x="1200" y="0"/>
                </a:cubicBezTo>
              </a:path>
            </a:pathLst>
          </a:custGeom>
          <a:noFill/>
          <a:ln w="9525" cap="flat" cmpd="sng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en-US" sz="1800" b="0">
              <a:solidFill>
                <a:srgbClr val="000000"/>
              </a:solidFill>
              <a:cs typeface="+mn-cs"/>
            </a:endParaRPr>
          </a:p>
        </p:txBody>
      </p:sp>
      <p:sp>
        <p:nvSpPr>
          <p:cNvPr id="40996" name="Text Box 34"/>
          <p:cNvSpPr txBox="1">
            <a:spLocks noChangeArrowheads="1"/>
          </p:cNvSpPr>
          <p:nvPr/>
        </p:nvSpPr>
        <p:spPr bwMode="auto">
          <a:xfrm>
            <a:off x="457200" y="2743200"/>
            <a:ext cx="312420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800" dirty="0" smtClean="0">
                <a:solidFill>
                  <a:srgbClr val="333399"/>
                </a:solidFill>
                <a:cs typeface="+mn-cs"/>
              </a:rPr>
              <a:t>#P-complete/hard</a:t>
            </a:r>
            <a:r>
              <a:rPr lang="en-US" sz="1800" b="0" dirty="0" smtClean="0">
                <a:solidFill>
                  <a:srgbClr val="000000"/>
                </a:solidFill>
                <a:cs typeface="+mn-cs"/>
              </a:rPr>
              <a:t>:</a:t>
            </a:r>
          </a:p>
          <a:p>
            <a:pPr algn="l">
              <a:defRPr/>
            </a:pPr>
            <a:r>
              <a:rPr lang="en-US" sz="1800" b="0" dirty="0" smtClean="0">
                <a:solidFill>
                  <a:srgbClr val="000000"/>
                </a:solidFill>
                <a:cs typeface="+mn-cs"/>
              </a:rPr>
              <a:t>   </a:t>
            </a:r>
            <a:r>
              <a:rPr lang="en-US" u="sng" dirty="0" smtClean="0">
                <a:solidFill>
                  <a:srgbClr val="804000"/>
                </a:solidFill>
                <a:cs typeface="+mn-cs"/>
              </a:rPr>
              <a:t>#SAT, sampling</a:t>
            </a:r>
            <a:r>
              <a:rPr lang="en-US" b="0" dirty="0" smtClean="0">
                <a:solidFill>
                  <a:srgbClr val="000000"/>
                </a:solidFill>
                <a:cs typeface="+mn-cs"/>
              </a:rPr>
              <a:t>,</a:t>
            </a:r>
            <a:br>
              <a:rPr lang="en-US" b="0" dirty="0" smtClean="0">
                <a:solidFill>
                  <a:srgbClr val="000000"/>
                </a:solidFill>
                <a:cs typeface="+mn-cs"/>
              </a:rPr>
            </a:br>
            <a:r>
              <a:rPr lang="en-US" b="0" dirty="0" smtClean="0">
                <a:solidFill>
                  <a:srgbClr val="000000"/>
                </a:solidFill>
                <a:cs typeface="+mn-cs"/>
              </a:rPr>
              <a:t>   </a:t>
            </a:r>
            <a:r>
              <a:rPr lang="en-US" i="1" dirty="0" smtClean="0">
                <a:solidFill>
                  <a:srgbClr val="FF0000"/>
                </a:solidFill>
                <a:cs typeface="+mn-cs"/>
              </a:rPr>
              <a:t>probabilistic inference</a:t>
            </a:r>
            <a:r>
              <a:rPr lang="en-US" b="0" dirty="0" smtClean="0">
                <a:solidFill>
                  <a:srgbClr val="000000"/>
                </a:solidFill>
                <a:cs typeface="+mn-cs"/>
              </a:rPr>
              <a:t>, …</a:t>
            </a:r>
            <a:endParaRPr lang="en-US" sz="1800" b="0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40997" name="Line 35"/>
          <p:cNvSpPr>
            <a:spLocks noChangeShapeType="1"/>
          </p:cNvSpPr>
          <p:nvPr/>
        </p:nvSpPr>
        <p:spPr bwMode="auto">
          <a:xfrm flipV="1">
            <a:off x="2667000" y="2667000"/>
            <a:ext cx="3505200" cy="2286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en-US" sz="1800" b="0">
              <a:solidFill>
                <a:srgbClr val="000000"/>
              </a:solidFill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advTm="1340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1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1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17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117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1707" grpId="0" animBg="1"/>
      <p:bldP spid="71170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1" name="Picture 2" descr="page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323975"/>
            <a:ext cx="481965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0483" name="Text Box 3"/>
          <p:cNvSpPr txBox="1">
            <a:spLocks noChangeArrowheads="1"/>
          </p:cNvSpPr>
          <p:nvPr/>
        </p:nvSpPr>
        <p:spPr bwMode="auto">
          <a:xfrm>
            <a:off x="1954213" y="4495800"/>
            <a:ext cx="637222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>
                <a:solidFill>
                  <a:srgbClr val="CC0000"/>
                </a:solidFill>
                <a:cs typeface="+mn-cs"/>
              </a:rPr>
              <a:t>I.e., (x_177 or x_169 or x_161 or x_153 …</a:t>
            </a:r>
          </a:p>
          <a:p>
            <a:pPr>
              <a:defRPr/>
            </a:pPr>
            <a:r>
              <a:rPr lang="en-US" sz="2000">
                <a:solidFill>
                  <a:srgbClr val="CC0000"/>
                </a:solidFill>
                <a:cs typeface="+mn-cs"/>
              </a:rPr>
              <a:t>x_33 or x_25 or x_17 or x_9 or x_1 or (not x_185)) </a:t>
            </a:r>
          </a:p>
          <a:p>
            <a:pPr>
              <a:defRPr/>
            </a:pPr>
            <a:endParaRPr lang="en-US" sz="2000">
              <a:solidFill>
                <a:srgbClr val="CC0000"/>
              </a:solidFill>
              <a:cs typeface="+mn-cs"/>
            </a:endParaRPr>
          </a:p>
          <a:p>
            <a:pPr>
              <a:defRPr/>
            </a:pPr>
            <a:r>
              <a:rPr lang="en-US" sz="2000">
                <a:solidFill>
                  <a:srgbClr val="CC0000"/>
                </a:solidFill>
                <a:cs typeface="+mn-cs"/>
              </a:rPr>
              <a:t>clauses / constraints are getting more interesting…</a:t>
            </a:r>
          </a:p>
        </p:txBody>
      </p:sp>
      <p:sp>
        <p:nvSpPr>
          <p:cNvPr id="1940484" name="Line 4"/>
          <p:cNvSpPr>
            <a:spLocks noChangeShapeType="1"/>
          </p:cNvSpPr>
          <p:nvPr/>
        </p:nvSpPr>
        <p:spPr bwMode="auto">
          <a:xfrm>
            <a:off x="3048000" y="3657600"/>
            <a:ext cx="914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40485" name="Text Box 5"/>
          <p:cNvSpPr txBox="1">
            <a:spLocks noChangeArrowheads="1"/>
          </p:cNvSpPr>
          <p:nvPr/>
        </p:nvSpPr>
        <p:spPr bwMode="auto">
          <a:xfrm>
            <a:off x="3289768" y="385763"/>
            <a:ext cx="269940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63DE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CC0000"/>
                </a:solidFill>
                <a:cs typeface="+mn-cs"/>
              </a:rPr>
              <a:t>10 pages later:</a:t>
            </a:r>
          </a:p>
        </p:txBody>
      </p:sp>
      <p:sp>
        <p:nvSpPr>
          <p:cNvPr id="1940486" name="Text Box 6"/>
          <p:cNvSpPr txBox="1">
            <a:spLocks noChangeArrowheads="1"/>
          </p:cNvSpPr>
          <p:nvPr/>
        </p:nvSpPr>
        <p:spPr bwMode="auto">
          <a:xfrm>
            <a:off x="1676400" y="1660525"/>
            <a:ext cx="12319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>
                <a:cs typeface="+mn-cs"/>
              </a:rPr>
              <a:t>               </a:t>
            </a:r>
          </a:p>
        </p:txBody>
      </p:sp>
      <p:sp>
        <p:nvSpPr>
          <p:cNvPr id="1940487" name="Text Box 7"/>
          <p:cNvSpPr txBox="1">
            <a:spLocks noChangeArrowheads="1"/>
          </p:cNvSpPr>
          <p:nvPr/>
        </p:nvSpPr>
        <p:spPr bwMode="auto">
          <a:xfrm>
            <a:off x="1533525" y="4049713"/>
            <a:ext cx="438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>
                <a:solidFill>
                  <a:schemeClr val="tx1"/>
                </a:solidFill>
                <a:cs typeface="+mn-cs"/>
              </a:rPr>
              <a:t>…</a:t>
            </a:r>
          </a:p>
        </p:txBody>
      </p:sp>
      <p:sp>
        <p:nvSpPr>
          <p:cNvPr id="1940488" name="Text Box 8"/>
          <p:cNvSpPr txBox="1">
            <a:spLocks noChangeArrowheads="1"/>
          </p:cNvSpPr>
          <p:nvPr/>
        </p:nvSpPr>
        <p:spPr bwMode="auto">
          <a:xfrm>
            <a:off x="1470025" y="5954713"/>
            <a:ext cx="16367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i="1">
                <a:solidFill>
                  <a:srgbClr val="CC0000"/>
                </a:solidFill>
                <a:cs typeface="+mn-cs"/>
              </a:rPr>
              <a:t>Note x_1  …</a:t>
            </a:r>
          </a:p>
        </p:txBody>
      </p:sp>
    </p:spTree>
    <p:extLst>
      <p:ext uri="{BB962C8B-B14F-4D97-AF65-F5344CB8AC3E}">
        <p14:creationId xmlns:p14="http://schemas.microsoft.com/office/powerpoint/2010/main" val="622191902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89" name="Picture 2" descr="page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371600"/>
            <a:ext cx="466725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2531" name="Text Box 3"/>
          <p:cNvSpPr txBox="1">
            <a:spLocks noChangeArrowheads="1"/>
          </p:cNvSpPr>
          <p:nvPr/>
        </p:nvSpPr>
        <p:spPr bwMode="auto">
          <a:xfrm>
            <a:off x="3383756" y="309563"/>
            <a:ext cx="3098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63DE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CC0000"/>
                </a:solidFill>
                <a:cs typeface="+mn-cs"/>
              </a:rPr>
              <a:t>4000 pages later:</a:t>
            </a:r>
          </a:p>
        </p:txBody>
      </p:sp>
      <p:pic>
        <p:nvPicPr>
          <p:cNvPr id="89091" name="Picture 4" descr="page4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962400"/>
            <a:ext cx="481012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2533" name="Text Box 5"/>
          <p:cNvSpPr txBox="1">
            <a:spLocks noChangeArrowheads="1"/>
          </p:cNvSpPr>
          <p:nvPr/>
        </p:nvSpPr>
        <p:spPr bwMode="auto">
          <a:xfrm>
            <a:off x="2133600" y="1279525"/>
            <a:ext cx="22860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>
                <a:cs typeface="+mn-cs"/>
              </a:rPr>
              <a:t>                             </a:t>
            </a:r>
          </a:p>
        </p:txBody>
      </p:sp>
      <p:sp>
        <p:nvSpPr>
          <p:cNvPr id="1942534" name="Text Box 6"/>
          <p:cNvSpPr txBox="1">
            <a:spLocks noChangeArrowheads="1"/>
          </p:cNvSpPr>
          <p:nvPr/>
        </p:nvSpPr>
        <p:spPr bwMode="auto">
          <a:xfrm>
            <a:off x="2752725" y="5878513"/>
            <a:ext cx="438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>
                <a:solidFill>
                  <a:schemeClr val="tx1"/>
                </a:solidFill>
                <a:cs typeface="+mn-cs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756849105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7" name="Picture 2" descr="page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371600"/>
            <a:ext cx="3343275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4579" name="Text Box 3"/>
          <p:cNvSpPr txBox="1">
            <a:spLocks noChangeArrowheads="1"/>
          </p:cNvSpPr>
          <p:nvPr/>
        </p:nvSpPr>
        <p:spPr bwMode="auto">
          <a:xfrm>
            <a:off x="2316973" y="461963"/>
            <a:ext cx="470849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63DE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CC0000"/>
                </a:solidFill>
                <a:cs typeface="+mn-cs"/>
              </a:rPr>
              <a:t>Finally, 15,000 pages later:</a:t>
            </a:r>
          </a:p>
        </p:txBody>
      </p:sp>
      <p:sp>
        <p:nvSpPr>
          <p:cNvPr id="1944580" name="Text Box 4"/>
          <p:cNvSpPr txBox="1">
            <a:spLocks noChangeArrowheads="1"/>
          </p:cNvSpPr>
          <p:nvPr/>
        </p:nvSpPr>
        <p:spPr bwMode="auto">
          <a:xfrm>
            <a:off x="3124200" y="1295400"/>
            <a:ext cx="27686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>
                <a:cs typeface="+mn-cs"/>
              </a:rPr>
              <a:t>                                     </a:t>
            </a:r>
          </a:p>
        </p:txBody>
      </p:sp>
      <p:graphicFrame>
        <p:nvGraphicFramePr>
          <p:cNvPr id="91140" name="Object 5"/>
          <p:cNvGraphicFramePr>
            <a:graphicFrameLocks noChangeAspect="1"/>
          </p:cNvGraphicFramePr>
          <p:nvPr/>
        </p:nvGraphicFramePr>
        <p:xfrm>
          <a:off x="2362200" y="5410200"/>
          <a:ext cx="300990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221" name="Bitmap Image" r:id="rId5" imgW="3010320" imgH="552527" progId="Paint.Picture">
                  <p:embed/>
                </p:oleObj>
              </mc:Choice>
              <mc:Fallback>
                <p:oleObj name="Bitmap Image" r:id="rId5" imgW="3010320" imgH="552527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5410200"/>
                        <a:ext cx="3009900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4582" name="Text Box 6"/>
          <p:cNvSpPr txBox="1">
            <a:spLocks noChangeArrowheads="1"/>
          </p:cNvSpPr>
          <p:nvPr/>
        </p:nvSpPr>
        <p:spPr bwMode="auto">
          <a:xfrm>
            <a:off x="2266950" y="5943600"/>
            <a:ext cx="53451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i="1" dirty="0">
                <a:solidFill>
                  <a:srgbClr val="CC0000"/>
                </a:solidFill>
                <a:cs typeface="+mn-cs"/>
              </a:rPr>
              <a:t>Current SAT solvers solve this instance in </a:t>
            </a:r>
          </a:p>
          <a:p>
            <a:pPr>
              <a:defRPr/>
            </a:pPr>
            <a:r>
              <a:rPr lang="en-US" sz="2000" i="1" dirty="0">
                <a:solidFill>
                  <a:srgbClr val="CC0000"/>
                </a:solidFill>
                <a:cs typeface="+mn-cs"/>
              </a:rPr>
              <a:t>a</a:t>
            </a:r>
            <a:r>
              <a:rPr lang="en-US" sz="2000" i="1" dirty="0" smtClean="0">
                <a:solidFill>
                  <a:srgbClr val="CC0000"/>
                </a:solidFill>
                <a:cs typeface="+mn-cs"/>
              </a:rPr>
              <a:t> few seconds!</a:t>
            </a:r>
            <a:endParaRPr lang="en-US" sz="2000" i="1" dirty="0">
              <a:solidFill>
                <a:srgbClr val="CC0000"/>
              </a:solidFill>
              <a:cs typeface="+mn-cs"/>
            </a:endParaRPr>
          </a:p>
        </p:txBody>
      </p:sp>
      <p:sp>
        <p:nvSpPr>
          <p:cNvPr id="1944583" name="Text Box 7"/>
          <p:cNvSpPr txBox="1">
            <a:spLocks noChangeArrowheads="1"/>
          </p:cNvSpPr>
          <p:nvPr/>
        </p:nvSpPr>
        <p:spPr bwMode="auto">
          <a:xfrm>
            <a:off x="643053" y="5029200"/>
            <a:ext cx="371134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i="1" dirty="0">
                <a:solidFill>
                  <a:srgbClr val="0235AD"/>
                </a:solidFill>
                <a:cs typeface="+mn-cs"/>
              </a:rPr>
              <a:t>Search space of truth assignments:</a:t>
            </a:r>
          </a:p>
        </p:txBody>
      </p:sp>
    </p:spTree>
    <p:extLst>
      <p:ext uri="{BB962C8B-B14F-4D97-AF65-F5344CB8AC3E}">
        <p14:creationId xmlns:p14="http://schemas.microsoft.com/office/powerpoint/2010/main" val="455808860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4582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02D85A-2104-0E44-915F-7CAB2F0192B4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1807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j-cs"/>
            </a:endParaRPr>
          </a:p>
        </p:txBody>
      </p:sp>
      <p:graphicFrame>
        <p:nvGraphicFramePr>
          <p:cNvPr id="65539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838200" y="0"/>
          <a:ext cx="8305800" cy="6551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94" name="Bitmap Image" r:id="rId3" imgW="5409524" imgH="4266667" progId="Paint.Picture">
                  <p:embed/>
                </p:oleObj>
              </mc:Choice>
              <mc:Fallback>
                <p:oleObj name="Bitmap Image" r:id="rId3" imgW="5409524" imgH="4266667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0"/>
                        <a:ext cx="8305800" cy="6551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07364" name="Text Box 4"/>
          <p:cNvSpPr txBox="1">
            <a:spLocks noChangeArrowheads="1"/>
          </p:cNvSpPr>
          <p:nvPr/>
        </p:nvSpPr>
        <p:spPr bwMode="auto">
          <a:xfrm>
            <a:off x="5504923" y="152400"/>
            <a:ext cx="2066389" cy="4001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i="1" dirty="0">
                <a:cs typeface="+mn-cs"/>
              </a:rPr>
              <a:t>Random 3-</a:t>
            </a:r>
            <a:r>
              <a:rPr lang="en-US" sz="2000" i="1" dirty="0" smtClean="0">
                <a:cs typeface="+mn-cs"/>
              </a:rPr>
              <a:t>SAT</a:t>
            </a:r>
            <a:endParaRPr lang="en-US" sz="2000" i="1" dirty="0">
              <a:cs typeface="+mn-cs"/>
            </a:endParaRPr>
          </a:p>
        </p:txBody>
      </p:sp>
      <p:grpSp>
        <p:nvGrpSpPr>
          <p:cNvPr id="1807365" name="Group 5"/>
          <p:cNvGrpSpPr>
            <a:grpSpLocks/>
          </p:cNvGrpSpPr>
          <p:nvPr/>
        </p:nvGrpSpPr>
        <p:grpSpPr bwMode="auto">
          <a:xfrm>
            <a:off x="1219200" y="1600200"/>
            <a:ext cx="1695450" cy="685800"/>
            <a:chOff x="480" y="1584"/>
            <a:chExt cx="1068" cy="384"/>
          </a:xfrm>
        </p:grpSpPr>
        <p:sp>
          <p:nvSpPr>
            <p:cNvPr id="1807366" name="AutoShape 6"/>
            <p:cNvSpPr>
              <a:spLocks noChangeArrowheads="1"/>
            </p:cNvSpPr>
            <p:nvPr/>
          </p:nvSpPr>
          <p:spPr bwMode="auto">
            <a:xfrm>
              <a:off x="720" y="1824"/>
              <a:ext cx="624" cy="144"/>
            </a:xfrm>
            <a:prstGeom prst="rightArrow">
              <a:avLst>
                <a:gd name="adj1" fmla="val 50000"/>
                <a:gd name="adj2" fmla="val 108333"/>
              </a:avLst>
            </a:prstGeom>
            <a:solidFill>
              <a:srgbClr val="100E1E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07367" name="Text Box 7"/>
            <p:cNvSpPr txBox="1">
              <a:spLocks noChangeArrowheads="1"/>
            </p:cNvSpPr>
            <p:nvPr/>
          </p:nvSpPr>
          <p:spPr bwMode="auto">
            <a:xfrm>
              <a:off x="480" y="1584"/>
              <a:ext cx="1068" cy="2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i="1">
                  <a:cs typeface="+mn-cs"/>
                </a:rPr>
                <a:t>Random Walk</a:t>
              </a:r>
            </a:p>
          </p:txBody>
        </p:sp>
      </p:grpSp>
      <p:grpSp>
        <p:nvGrpSpPr>
          <p:cNvPr id="1807368" name="Group 8"/>
          <p:cNvGrpSpPr>
            <a:grpSpLocks/>
          </p:cNvGrpSpPr>
          <p:nvPr/>
        </p:nvGrpSpPr>
        <p:grpSpPr bwMode="auto">
          <a:xfrm>
            <a:off x="2209800" y="2286000"/>
            <a:ext cx="990600" cy="609600"/>
            <a:chOff x="1344" y="1872"/>
            <a:chExt cx="624" cy="384"/>
          </a:xfrm>
        </p:grpSpPr>
        <p:sp>
          <p:nvSpPr>
            <p:cNvPr id="1807369" name="AutoShape 9"/>
            <p:cNvSpPr>
              <a:spLocks noChangeArrowheads="1"/>
            </p:cNvSpPr>
            <p:nvPr/>
          </p:nvSpPr>
          <p:spPr bwMode="auto">
            <a:xfrm>
              <a:off x="1344" y="2112"/>
              <a:ext cx="624" cy="144"/>
            </a:xfrm>
            <a:prstGeom prst="rightArrow">
              <a:avLst>
                <a:gd name="adj1" fmla="val 50000"/>
                <a:gd name="adj2" fmla="val 108333"/>
              </a:avLst>
            </a:prstGeom>
            <a:solidFill>
              <a:srgbClr val="100E1E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07370" name="Text Box 10"/>
            <p:cNvSpPr txBox="1">
              <a:spLocks noChangeArrowheads="1"/>
            </p:cNvSpPr>
            <p:nvPr/>
          </p:nvSpPr>
          <p:spPr bwMode="auto">
            <a:xfrm>
              <a:off x="1440" y="1872"/>
              <a:ext cx="316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800" i="1">
                  <a:cs typeface="+mn-cs"/>
                </a:rPr>
                <a:t>DP</a:t>
              </a:r>
            </a:p>
          </p:txBody>
        </p:sp>
      </p:grpSp>
      <p:grpSp>
        <p:nvGrpSpPr>
          <p:cNvPr id="1807371" name="Group 11"/>
          <p:cNvGrpSpPr>
            <a:grpSpLocks/>
          </p:cNvGrpSpPr>
          <p:nvPr/>
        </p:nvGrpSpPr>
        <p:grpSpPr bwMode="auto">
          <a:xfrm>
            <a:off x="2514600" y="2971800"/>
            <a:ext cx="990600" cy="533400"/>
            <a:chOff x="1632" y="2256"/>
            <a:chExt cx="624" cy="384"/>
          </a:xfrm>
        </p:grpSpPr>
        <p:sp>
          <p:nvSpPr>
            <p:cNvPr id="1807372" name="AutoShape 12"/>
            <p:cNvSpPr>
              <a:spLocks noChangeArrowheads="1"/>
            </p:cNvSpPr>
            <p:nvPr/>
          </p:nvSpPr>
          <p:spPr bwMode="auto">
            <a:xfrm>
              <a:off x="1632" y="2496"/>
              <a:ext cx="624" cy="144"/>
            </a:xfrm>
            <a:prstGeom prst="rightArrow">
              <a:avLst>
                <a:gd name="adj1" fmla="val 50000"/>
                <a:gd name="adj2" fmla="val 108333"/>
              </a:avLst>
            </a:prstGeom>
            <a:solidFill>
              <a:srgbClr val="100E1E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07373" name="Text Box 13"/>
            <p:cNvSpPr txBox="1">
              <a:spLocks noChangeArrowheads="1"/>
            </p:cNvSpPr>
            <p:nvPr/>
          </p:nvSpPr>
          <p:spPr bwMode="auto">
            <a:xfrm>
              <a:off x="1680" y="2256"/>
              <a:ext cx="384" cy="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800" i="1">
                  <a:cs typeface="+mn-cs"/>
                </a:rPr>
                <a:t>DP</a:t>
              </a:r>
              <a:r>
                <a:rPr lang="ja-JP" altLang="en-US" sz="1800" i="1">
                  <a:latin typeface="Arial"/>
                  <a:cs typeface="+mn-cs"/>
                </a:rPr>
                <a:t>’</a:t>
              </a:r>
              <a:endParaRPr lang="en-US" sz="1800" i="1">
                <a:cs typeface="+mn-cs"/>
              </a:endParaRPr>
            </a:p>
          </p:txBody>
        </p:sp>
      </p:grpSp>
      <p:grpSp>
        <p:nvGrpSpPr>
          <p:cNvPr id="1807374" name="Group 14"/>
          <p:cNvGrpSpPr>
            <a:grpSpLocks/>
          </p:cNvGrpSpPr>
          <p:nvPr/>
        </p:nvGrpSpPr>
        <p:grpSpPr bwMode="auto">
          <a:xfrm>
            <a:off x="3124200" y="4267200"/>
            <a:ext cx="1143000" cy="609600"/>
            <a:chOff x="1968" y="2688"/>
            <a:chExt cx="720" cy="384"/>
          </a:xfrm>
        </p:grpSpPr>
        <p:sp>
          <p:nvSpPr>
            <p:cNvPr id="1807375" name="AutoShape 15"/>
            <p:cNvSpPr>
              <a:spLocks noChangeArrowheads="1"/>
            </p:cNvSpPr>
            <p:nvPr/>
          </p:nvSpPr>
          <p:spPr bwMode="auto">
            <a:xfrm>
              <a:off x="1968" y="2928"/>
              <a:ext cx="624" cy="144"/>
            </a:xfrm>
            <a:prstGeom prst="rightArrow">
              <a:avLst>
                <a:gd name="adj1" fmla="val 50000"/>
                <a:gd name="adj2" fmla="val 108333"/>
              </a:avLst>
            </a:prstGeom>
            <a:solidFill>
              <a:srgbClr val="100E1E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07376" name="Text Box 16"/>
            <p:cNvSpPr txBox="1">
              <a:spLocks noChangeArrowheads="1"/>
            </p:cNvSpPr>
            <p:nvPr/>
          </p:nvSpPr>
          <p:spPr bwMode="auto">
            <a:xfrm>
              <a:off x="1968" y="2688"/>
              <a:ext cx="720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800" i="1">
                  <a:cs typeface="+mn-cs"/>
                </a:rPr>
                <a:t>Walksat</a:t>
              </a:r>
            </a:p>
          </p:txBody>
        </p:sp>
      </p:grpSp>
      <p:grpSp>
        <p:nvGrpSpPr>
          <p:cNvPr id="1807377" name="Group 17"/>
          <p:cNvGrpSpPr>
            <a:grpSpLocks/>
          </p:cNvGrpSpPr>
          <p:nvPr/>
        </p:nvGrpSpPr>
        <p:grpSpPr bwMode="auto">
          <a:xfrm>
            <a:off x="3352800" y="4953000"/>
            <a:ext cx="990600" cy="609600"/>
            <a:chOff x="2112" y="3120"/>
            <a:chExt cx="624" cy="384"/>
          </a:xfrm>
        </p:grpSpPr>
        <p:sp>
          <p:nvSpPr>
            <p:cNvPr id="1807378" name="AutoShape 18"/>
            <p:cNvSpPr>
              <a:spLocks noChangeArrowheads="1"/>
            </p:cNvSpPr>
            <p:nvPr/>
          </p:nvSpPr>
          <p:spPr bwMode="auto">
            <a:xfrm>
              <a:off x="2112" y="3312"/>
              <a:ext cx="624" cy="192"/>
            </a:xfrm>
            <a:prstGeom prst="rightArrow">
              <a:avLst>
                <a:gd name="adj1" fmla="val 50000"/>
                <a:gd name="adj2" fmla="val 81250"/>
              </a:avLst>
            </a:prstGeom>
            <a:solidFill>
              <a:srgbClr val="100E1E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07379" name="Text Box 19"/>
            <p:cNvSpPr txBox="1">
              <a:spLocks noChangeArrowheads="1"/>
            </p:cNvSpPr>
            <p:nvPr/>
          </p:nvSpPr>
          <p:spPr bwMode="auto">
            <a:xfrm>
              <a:off x="2160" y="3120"/>
              <a:ext cx="480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800" i="1">
                  <a:cs typeface="+mn-cs"/>
                </a:rPr>
                <a:t>SP</a:t>
              </a:r>
            </a:p>
          </p:txBody>
        </p:sp>
      </p:grpSp>
      <p:sp>
        <p:nvSpPr>
          <p:cNvPr id="1807380" name="Text Box 20"/>
          <p:cNvSpPr txBox="1">
            <a:spLocks noChangeArrowheads="1"/>
          </p:cNvSpPr>
          <p:nvPr/>
        </p:nvSpPr>
        <p:spPr bwMode="auto">
          <a:xfrm>
            <a:off x="1114425" y="736600"/>
            <a:ext cx="2197100" cy="409575"/>
          </a:xfrm>
          <a:prstGeom prst="rect">
            <a:avLst/>
          </a:prstGeom>
          <a:solidFill>
            <a:schemeClr val="hlink"/>
          </a:soli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i="1">
                <a:solidFill>
                  <a:schemeClr val="bg1"/>
                </a:solidFill>
                <a:cs typeface="+mn-cs"/>
              </a:rPr>
              <a:t>Linear time algs.</a:t>
            </a:r>
          </a:p>
        </p:txBody>
      </p:sp>
      <p:grpSp>
        <p:nvGrpSpPr>
          <p:cNvPr id="1807387" name="Group 27"/>
          <p:cNvGrpSpPr>
            <a:grpSpLocks/>
          </p:cNvGrpSpPr>
          <p:nvPr/>
        </p:nvGrpSpPr>
        <p:grpSpPr bwMode="auto">
          <a:xfrm>
            <a:off x="2895600" y="3581400"/>
            <a:ext cx="1143000" cy="638175"/>
            <a:chOff x="1824" y="2256"/>
            <a:chExt cx="720" cy="402"/>
          </a:xfrm>
        </p:grpSpPr>
        <p:sp>
          <p:nvSpPr>
            <p:cNvPr id="1807382" name="AutoShape 22"/>
            <p:cNvSpPr>
              <a:spLocks noChangeArrowheads="1"/>
            </p:cNvSpPr>
            <p:nvPr/>
          </p:nvSpPr>
          <p:spPr bwMode="auto">
            <a:xfrm>
              <a:off x="1824" y="2496"/>
              <a:ext cx="624" cy="162"/>
            </a:xfrm>
            <a:prstGeom prst="rightArrow">
              <a:avLst>
                <a:gd name="adj1" fmla="val 50000"/>
                <a:gd name="adj2" fmla="val 96296"/>
              </a:avLst>
            </a:prstGeom>
            <a:solidFill>
              <a:srgbClr val="100E1E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07383" name="Text Box 23"/>
            <p:cNvSpPr txBox="1">
              <a:spLocks noChangeArrowheads="1"/>
            </p:cNvSpPr>
            <p:nvPr/>
          </p:nvSpPr>
          <p:spPr bwMode="auto">
            <a:xfrm>
              <a:off x="1824" y="2256"/>
              <a:ext cx="720" cy="2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i="1">
                  <a:cs typeface="+mn-cs"/>
                </a:rPr>
                <a:t>GSAT</a:t>
              </a:r>
            </a:p>
          </p:txBody>
        </p:sp>
      </p:grpSp>
      <p:grpSp>
        <p:nvGrpSpPr>
          <p:cNvPr id="1807429" name="Group 69"/>
          <p:cNvGrpSpPr>
            <a:grpSpLocks/>
          </p:cNvGrpSpPr>
          <p:nvPr/>
        </p:nvGrpSpPr>
        <p:grpSpPr bwMode="auto">
          <a:xfrm>
            <a:off x="2057400" y="152400"/>
            <a:ext cx="5791200" cy="5486400"/>
            <a:chOff x="1296" y="96"/>
            <a:chExt cx="3648" cy="3456"/>
          </a:xfrm>
        </p:grpSpPr>
        <p:grpSp>
          <p:nvGrpSpPr>
            <p:cNvPr id="65550" name="Group 28"/>
            <p:cNvGrpSpPr>
              <a:grpSpLocks/>
            </p:cNvGrpSpPr>
            <p:nvPr/>
          </p:nvGrpSpPr>
          <p:grpSpPr bwMode="auto">
            <a:xfrm>
              <a:off x="1296" y="96"/>
              <a:ext cx="3648" cy="3456"/>
              <a:chOff x="912" y="1056"/>
              <a:chExt cx="4176" cy="2700"/>
            </a:xfrm>
          </p:grpSpPr>
          <p:sp>
            <p:nvSpPr>
              <p:cNvPr id="65552" name="Freeform 29"/>
              <p:cNvSpPr>
                <a:spLocks/>
              </p:cNvSpPr>
              <p:nvPr/>
            </p:nvSpPr>
            <p:spPr bwMode="auto">
              <a:xfrm>
                <a:off x="1188" y="1056"/>
                <a:ext cx="84" cy="92"/>
              </a:xfrm>
              <a:custGeom>
                <a:avLst/>
                <a:gdLst>
                  <a:gd name="T0" fmla="*/ 7 w 116"/>
                  <a:gd name="T1" fmla="*/ 12 h 129"/>
                  <a:gd name="T2" fmla="*/ 12 w 116"/>
                  <a:gd name="T3" fmla="*/ 6 h 129"/>
                  <a:gd name="T4" fmla="*/ 7 w 116"/>
                  <a:gd name="T5" fmla="*/ 0 h 129"/>
                  <a:gd name="T6" fmla="*/ 0 w 116"/>
                  <a:gd name="T7" fmla="*/ 6 h 129"/>
                  <a:gd name="T8" fmla="*/ 7 w 116"/>
                  <a:gd name="T9" fmla="*/ 12 h 129"/>
                  <a:gd name="T10" fmla="*/ 7 w 116"/>
                  <a:gd name="T11" fmla="*/ 12 h 12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6" h="129">
                    <a:moveTo>
                      <a:pt x="58" y="129"/>
                    </a:moveTo>
                    <a:lnTo>
                      <a:pt x="116" y="64"/>
                    </a:lnTo>
                    <a:lnTo>
                      <a:pt x="58" y="0"/>
                    </a:lnTo>
                    <a:lnTo>
                      <a:pt x="0" y="64"/>
                    </a:lnTo>
                    <a:lnTo>
                      <a:pt x="58" y="129"/>
                    </a:lnTo>
                    <a:close/>
                  </a:path>
                </a:pathLst>
              </a:custGeom>
              <a:solidFill>
                <a:srgbClr val="008080"/>
              </a:solidFill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53" name="Freeform 30"/>
              <p:cNvSpPr>
                <a:spLocks/>
              </p:cNvSpPr>
              <p:nvPr/>
            </p:nvSpPr>
            <p:spPr bwMode="auto">
              <a:xfrm>
                <a:off x="1315" y="1056"/>
                <a:ext cx="86" cy="92"/>
              </a:xfrm>
              <a:custGeom>
                <a:avLst/>
                <a:gdLst>
                  <a:gd name="T0" fmla="*/ 7 w 116"/>
                  <a:gd name="T1" fmla="*/ 12 h 129"/>
                  <a:gd name="T2" fmla="*/ 14 w 116"/>
                  <a:gd name="T3" fmla="*/ 6 h 129"/>
                  <a:gd name="T4" fmla="*/ 7 w 116"/>
                  <a:gd name="T5" fmla="*/ 0 h 129"/>
                  <a:gd name="T6" fmla="*/ 0 w 116"/>
                  <a:gd name="T7" fmla="*/ 6 h 129"/>
                  <a:gd name="T8" fmla="*/ 7 w 116"/>
                  <a:gd name="T9" fmla="*/ 12 h 129"/>
                  <a:gd name="T10" fmla="*/ 7 w 116"/>
                  <a:gd name="T11" fmla="*/ 12 h 12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6" h="129">
                    <a:moveTo>
                      <a:pt x="58" y="129"/>
                    </a:moveTo>
                    <a:lnTo>
                      <a:pt x="116" y="64"/>
                    </a:lnTo>
                    <a:lnTo>
                      <a:pt x="58" y="0"/>
                    </a:lnTo>
                    <a:lnTo>
                      <a:pt x="0" y="64"/>
                    </a:lnTo>
                    <a:lnTo>
                      <a:pt x="58" y="129"/>
                    </a:lnTo>
                    <a:close/>
                  </a:path>
                </a:pathLst>
              </a:custGeom>
              <a:solidFill>
                <a:srgbClr val="008080"/>
              </a:solidFill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54" name="Freeform 31"/>
              <p:cNvSpPr>
                <a:spLocks/>
              </p:cNvSpPr>
              <p:nvPr/>
            </p:nvSpPr>
            <p:spPr bwMode="auto">
              <a:xfrm>
                <a:off x="1586" y="1056"/>
                <a:ext cx="87" cy="92"/>
              </a:xfrm>
              <a:custGeom>
                <a:avLst/>
                <a:gdLst>
                  <a:gd name="T0" fmla="*/ 8 w 116"/>
                  <a:gd name="T1" fmla="*/ 12 h 129"/>
                  <a:gd name="T2" fmla="*/ 16 w 116"/>
                  <a:gd name="T3" fmla="*/ 6 h 129"/>
                  <a:gd name="T4" fmla="*/ 8 w 116"/>
                  <a:gd name="T5" fmla="*/ 0 h 129"/>
                  <a:gd name="T6" fmla="*/ 0 w 116"/>
                  <a:gd name="T7" fmla="*/ 6 h 129"/>
                  <a:gd name="T8" fmla="*/ 8 w 116"/>
                  <a:gd name="T9" fmla="*/ 12 h 129"/>
                  <a:gd name="T10" fmla="*/ 8 w 116"/>
                  <a:gd name="T11" fmla="*/ 12 h 12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6" h="129">
                    <a:moveTo>
                      <a:pt x="58" y="129"/>
                    </a:moveTo>
                    <a:lnTo>
                      <a:pt x="116" y="64"/>
                    </a:lnTo>
                    <a:lnTo>
                      <a:pt x="58" y="0"/>
                    </a:lnTo>
                    <a:lnTo>
                      <a:pt x="0" y="64"/>
                    </a:lnTo>
                    <a:lnTo>
                      <a:pt x="58" y="129"/>
                    </a:lnTo>
                    <a:close/>
                  </a:path>
                </a:pathLst>
              </a:custGeom>
              <a:solidFill>
                <a:srgbClr val="008080"/>
              </a:solidFill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55" name="Freeform 32"/>
              <p:cNvSpPr>
                <a:spLocks/>
              </p:cNvSpPr>
              <p:nvPr/>
            </p:nvSpPr>
            <p:spPr bwMode="auto">
              <a:xfrm>
                <a:off x="1720" y="1056"/>
                <a:ext cx="84" cy="92"/>
              </a:xfrm>
              <a:custGeom>
                <a:avLst/>
                <a:gdLst>
                  <a:gd name="T0" fmla="*/ 7 w 116"/>
                  <a:gd name="T1" fmla="*/ 12 h 129"/>
                  <a:gd name="T2" fmla="*/ 12 w 116"/>
                  <a:gd name="T3" fmla="*/ 6 h 129"/>
                  <a:gd name="T4" fmla="*/ 7 w 116"/>
                  <a:gd name="T5" fmla="*/ 0 h 129"/>
                  <a:gd name="T6" fmla="*/ 0 w 116"/>
                  <a:gd name="T7" fmla="*/ 6 h 129"/>
                  <a:gd name="T8" fmla="*/ 7 w 116"/>
                  <a:gd name="T9" fmla="*/ 12 h 129"/>
                  <a:gd name="T10" fmla="*/ 7 w 116"/>
                  <a:gd name="T11" fmla="*/ 12 h 12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6" h="129">
                    <a:moveTo>
                      <a:pt x="58" y="129"/>
                    </a:moveTo>
                    <a:lnTo>
                      <a:pt x="116" y="64"/>
                    </a:lnTo>
                    <a:lnTo>
                      <a:pt x="58" y="0"/>
                    </a:lnTo>
                    <a:lnTo>
                      <a:pt x="0" y="64"/>
                    </a:lnTo>
                    <a:lnTo>
                      <a:pt x="58" y="129"/>
                    </a:lnTo>
                    <a:close/>
                  </a:path>
                </a:pathLst>
              </a:custGeom>
              <a:solidFill>
                <a:srgbClr val="008080"/>
              </a:solidFill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56" name="Freeform 33"/>
              <p:cNvSpPr>
                <a:spLocks/>
              </p:cNvSpPr>
              <p:nvPr/>
            </p:nvSpPr>
            <p:spPr bwMode="auto">
              <a:xfrm>
                <a:off x="2118" y="1146"/>
                <a:ext cx="87" cy="94"/>
              </a:xfrm>
              <a:custGeom>
                <a:avLst/>
                <a:gdLst>
                  <a:gd name="T0" fmla="*/ 8 w 116"/>
                  <a:gd name="T1" fmla="*/ 12 h 131"/>
                  <a:gd name="T2" fmla="*/ 16 w 116"/>
                  <a:gd name="T3" fmla="*/ 6 h 131"/>
                  <a:gd name="T4" fmla="*/ 8 w 116"/>
                  <a:gd name="T5" fmla="*/ 0 h 131"/>
                  <a:gd name="T6" fmla="*/ 0 w 116"/>
                  <a:gd name="T7" fmla="*/ 6 h 131"/>
                  <a:gd name="T8" fmla="*/ 8 w 116"/>
                  <a:gd name="T9" fmla="*/ 12 h 131"/>
                  <a:gd name="T10" fmla="*/ 8 w 116"/>
                  <a:gd name="T11" fmla="*/ 12 h 13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6" h="131">
                    <a:moveTo>
                      <a:pt x="58" y="131"/>
                    </a:moveTo>
                    <a:lnTo>
                      <a:pt x="116" y="65"/>
                    </a:lnTo>
                    <a:lnTo>
                      <a:pt x="58" y="0"/>
                    </a:lnTo>
                    <a:lnTo>
                      <a:pt x="0" y="65"/>
                    </a:lnTo>
                    <a:lnTo>
                      <a:pt x="58" y="131"/>
                    </a:lnTo>
                    <a:close/>
                  </a:path>
                </a:pathLst>
              </a:custGeom>
              <a:solidFill>
                <a:srgbClr val="008080"/>
              </a:solidFill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57" name="Freeform 34"/>
              <p:cNvSpPr>
                <a:spLocks/>
              </p:cNvSpPr>
              <p:nvPr/>
            </p:nvSpPr>
            <p:spPr bwMode="auto">
              <a:xfrm>
                <a:off x="2256" y="1411"/>
                <a:ext cx="84" cy="92"/>
              </a:xfrm>
              <a:custGeom>
                <a:avLst/>
                <a:gdLst>
                  <a:gd name="T0" fmla="*/ 7 w 116"/>
                  <a:gd name="T1" fmla="*/ 11 h 131"/>
                  <a:gd name="T2" fmla="*/ 12 w 116"/>
                  <a:gd name="T3" fmla="*/ 6 h 131"/>
                  <a:gd name="T4" fmla="*/ 7 w 116"/>
                  <a:gd name="T5" fmla="*/ 0 h 131"/>
                  <a:gd name="T6" fmla="*/ 0 w 116"/>
                  <a:gd name="T7" fmla="*/ 6 h 131"/>
                  <a:gd name="T8" fmla="*/ 7 w 116"/>
                  <a:gd name="T9" fmla="*/ 11 h 131"/>
                  <a:gd name="T10" fmla="*/ 7 w 116"/>
                  <a:gd name="T11" fmla="*/ 11 h 13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6" h="131">
                    <a:moveTo>
                      <a:pt x="58" y="131"/>
                    </a:moveTo>
                    <a:lnTo>
                      <a:pt x="116" y="65"/>
                    </a:lnTo>
                    <a:lnTo>
                      <a:pt x="58" y="0"/>
                    </a:lnTo>
                    <a:lnTo>
                      <a:pt x="0" y="65"/>
                    </a:lnTo>
                    <a:lnTo>
                      <a:pt x="58" y="131"/>
                    </a:lnTo>
                    <a:close/>
                  </a:path>
                </a:pathLst>
              </a:custGeom>
              <a:solidFill>
                <a:srgbClr val="008080"/>
              </a:solidFill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58" name="Freeform 35"/>
              <p:cNvSpPr>
                <a:spLocks/>
              </p:cNvSpPr>
              <p:nvPr/>
            </p:nvSpPr>
            <p:spPr bwMode="auto">
              <a:xfrm>
                <a:off x="2394" y="1879"/>
                <a:ext cx="84" cy="92"/>
              </a:xfrm>
              <a:custGeom>
                <a:avLst/>
                <a:gdLst>
                  <a:gd name="T0" fmla="*/ 7 w 115"/>
                  <a:gd name="T1" fmla="*/ 11 h 130"/>
                  <a:gd name="T2" fmla="*/ 13 w 115"/>
                  <a:gd name="T3" fmla="*/ 6 h 130"/>
                  <a:gd name="T4" fmla="*/ 7 w 115"/>
                  <a:gd name="T5" fmla="*/ 0 h 130"/>
                  <a:gd name="T6" fmla="*/ 0 w 115"/>
                  <a:gd name="T7" fmla="*/ 6 h 130"/>
                  <a:gd name="T8" fmla="*/ 7 w 115"/>
                  <a:gd name="T9" fmla="*/ 11 h 130"/>
                  <a:gd name="T10" fmla="*/ 7 w 115"/>
                  <a:gd name="T11" fmla="*/ 11 h 1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5" h="130">
                    <a:moveTo>
                      <a:pt x="57" y="130"/>
                    </a:moveTo>
                    <a:lnTo>
                      <a:pt x="115" y="65"/>
                    </a:lnTo>
                    <a:lnTo>
                      <a:pt x="57" y="0"/>
                    </a:lnTo>
                    <a:lnTo>
                      <a:pt x="0" y="65"/>
                    </a:lnTo>
                    <a:lnTo>
                      <a:pt x="57" y="130"/>
                    </a:lnTo>
                    <a:close/>
                  </a:path>
                </a:pathLst>
              </a:custGeom>
              <a:solidFill>
                <a:srgbClr val="008080"/>
              </a:solidFill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59" name="Freeform 36"/>
              <p:cNvSpPr>
                <a:spLocks/>
              </p:cNvSpPr>
              <p:nvPr/>
            </p:nvSpPr>
            <p:spPr bwMode="auto">
              <a:xfrm>
                <a:off x="2937" y="3493"/>
                <a:ext cx="86" cy="94"/>
              </a:xfrm>
              <a:custGeom>
                <a:avLst/>
                <a:gdLst>
                  <a:gd name="T0" fmla="*/ 7 w 116"/>
                  <a:gd name="T1" fmla="*/ 12 h 131"/>
                  <a:gd name="T2" fmla="*/ 14 w 116"/>
                  <a:gd name="T3" fmla="*/ 6 h 131"/>
                  <a:gd name="T4" fmla="*/ 7 w 116"/>
                  <a:gd name="T5" fmla="*/ 0 h 131"/>
                  <a:gd name="T6" fmla="*/ 0 w 116"/>
                  <a:gd name="T7" fmla="*/ 6 h 131"/>
                  <a:gd name="T8" fmla="*/ 7 w 116"/>
                  <a:gd name="T9" fmla="*/ 12 h 131"/>
                  <a:gd name="T10" fmla="*/ 7 w 116"/>
                  <a:gd name="T11" fmla="*/ 12 h 13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6" h="131">
                    <a:moveTo>
                      <a:pt x="58" y="131"/>
                    </a:moveTo>
                    <a:lnTo>
                      <a:pt x="116" y="66"/>
                    </a:lnTo>
                    <a:lnTo>
                      <a:pt x="58" y="0"/>
                    </a:lnTo>
                    <a:lnTo>
                      <a:pt x="0" y="66"/>
                    </a:lnTo>
                    <a:lnTo>
                      <a:pt x="58" y="131"/>
                    </a:lnTo>
                    <a:close/>
                  </a:path>
                </a:pathLst>
              </a:custGeom>
              <a:solidFill>
                <a:srgbClr val="008080"/>
              </a:solidFill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60" name="Freeform 37"/>
              <p:cNvSpPr>
                <a:spLocks/>
              </p:cNvSpPr>
              <p:nvPr/>
            </p:nvSpPr>
            <p:spPr bwMode="auto">
              <a:xfrm>
                <a:off x="3063" y="3561"/>
                <a:ext cx="85" cy="92"/>
              </a:xfrm>
              <a:custGeom>
                <a:avLst/>
                <a:gdLst>
                  <a:gd name="T0" fmla="*/ 7 w 115"/>
                  <a:gd name="T1" fmla="*/ 12 h 129"/>
                  <a:gd name="T2" fmla="*/ 14 w 115"/>
                  <a:gd name="T3" fmla="*/ 6 h 129"/>
                  <a:gd name="T4" fmla="*/ 7 w 115"/>
                  <a:gd name="T5" fmla="*/ 0 h 129"/>
                  <a:gd name="T6" fmla="*/ 0 w 115"/>
                  <a:gd name="T7" fmla="*/ 6 h 129"/>
                  <a:gd name="T8" fmla="*/ 7 w 115"/>
                  <a:gd name="T9" fmla="*/ 12 h 129"/>
                  <a:gd name="T10" fmla="*/ 7 w 115"/>
                  <a:gd name="T11" fmla="*/ 12 h 12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5" h="129">
                    <a:moveTo>
                      <a:pt x="58" y="129"/>
                    </a:moveTo>
                    <a:lnTo>
                      <a:pt x="115" y="65"/>
                    </a:lnTo>
                    <a:lnTo>
                      <a:pt x="58" y="0"/>
                    </a:lnTo>
                    <a:lnTo>
                      <a:pt x="0" y="65"/>
                    </a:lnTo>
                    <a:lnTo>
                      <a:pt x="58" y="129"/>
                    </a:lnTo>
                    <a:close/>
                  </a:path>
                </a:pathLst>
              </a:custGeom>
              <a:solidFill>
                <a:srgbClr val="008080"/>
              </a:solidFill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61" name="Freeform 38"/>
              <p:cNvSpPr>
                <a:spLocks/>
              </p:cNvSpPr>
              <p:nvPr/>
            </p:nvSpPr>
            <p:spPr bwMode="auto">
              <a:xfrm>
                <a:off x="3333" y="3643"/>
                <a:ext cx="84" cy="94"/>
              </a:xfrm>
              <a:custGeom>
                <a:avLst/>
                <a:gdLst>
                  <a:gd name="T0" fmla="*/ 7 w 116"/>
                  <a:gd name="T1" fmla="*/ 13 h 130"/>
                  <a:gd name="T2" fmla="*/ 12 w 116"/>
                  <a:gd name="T3" fmla="*/ 7 h 130"/>
                  <a:gd name="T4" fmla="*/ 7 w 116"/>
                  <a:gd name="T5" fmla="*/ 0 h 130"/>
                  <a:gd name="T6" fmla="*/ 0 w 116"/>
                  <a:gd name="T7" fmla="*/ 7 h 130"/>
                  <a:gd name="T8" fmla="*/ 7 w 116"/>
                  <a:gd name="T9" fmla="*/ 13 h 130"/>
                  <a:gd name="T10" fmla="*/ 7 w 116"/>
                  <a:gd name="T11" fmla="*/ 13 h 1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6" h="130">
                    <a:moveTo>
                      <a:pt x="58" y="130"/>
                    </a:moveTo>
                    <a:lnTo>
                      <a:pt x="116" y="66"/>
                    </a:lnTo>
                    <a:lnTo>
                      <a:pt x="58" y="0"/>
                    </a:lnTo>
                    <a:lnTo>
                      <a:pt x="0" y="66"/>
                    </a:lnTo>
                    <a:lnTo>
                      <a:pt x="58" y="130"/>
                    </a:lnTo>
                    <a:close/>
                  </a:path>
                </a:pathLst>
              </a:custGeom>
              <a:solidFill>
                <a:srgbClr val="008080"/>
              </a:solidFill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62" name="Freeform 39"/>
              <p:cNvSpPr>
                <a:spLocks/>
              </p:cNvSpPr>
              <p:nvPr/>
            </p:nvSpPr>
            <p:spPr bwMode="auto">
              <a:xfrm>
                <a:off x="3459" y="3653"/>
                <a:ext cx="87" cy="94"/>
              </a:xfrm>
              <a:custGeom>
                <a:avLst/>
                <a:gdLst>
                  <a:gd name="T0" fmla="*/ 8 w 116"/>
                  <a:gd name="T1" fmla="*/ 12 h 131"/>
                  <a:gd name="T2" fmla="*/ 16 w 116"/>
                  <a:gd name="T3" fmla="*/ 6 h 131"/>
                  <a:gd name="T4" fmla="*/ 8 w 116"/>
                  <a:gd name="T5" fmla="*/ 0 h 131"/>
                  <a:gd name="T6" fmla="*/ 0 w 116"/>
                  <a:gd name="T7" fmla="*/ 6 h 131"/>
                  <a:gd name="T8" fmla="*/ 8 w 116"/>
                  <a:gd name="T9" fmla="*/ 12 h 131"/>
                  <a:gd name="T10" fmla="*/ 8 w 116"/>
                  <a:gd name="T11" fmla="*/ 12 h 13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6" h="131">
                    <a:moveTo>
                      <a:pt x="58" y="131"/>
                    </a:moveTo>
                    <a:lnTo>
                      <a:pt x="116" y="65"/>
                    </a:lnTo>
                    <a:lnTo>
                      <a:pt x="58" y="0"/>
                    </a:lnTo>
                    <a:lnTo>
                      <a:pt x="0" y="65"/>
                    </a:lnTo>
                    <a:lnTo>
                      <a:pt x="58" y="131"/>
                    </a:lnTo>
                    <a:close/>
                  </a:path>
                </a:pathLst>
              </a:custGeom>
              <a:solidFill>
                <a:srgbClr val="008080"/>
              </a:solidFill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63" name="Freeform 40"/>
              <p:cNvSpPr>
                <a:spLocks/>
              </p:cNvSpPr>
              <p:nvPr/>
            </p:nvSpPr>
            <p:spPr bwMode="auto">
              <a:xfrm>
                <a:off x="3733" y="3653"/>
                <a:ext cx="87" cy="94"/>
              </a:xfrm>
              <a:custGeom>
                <a:avLst/>
                <a:gdLst>
                  <a:gd name="T0" fmla="*/ 8 w 116"/>
                  <a:gd name="T1" fmla="*/ 12 h 131"/>
                  <a:gd name="T2" fmla="*/ 16 w 116"/>
                  <a:gd name="T3" fmla="*/ 6 h 131"/>
                  <a:gd name="T4" fmla="*/ 8 w 116"/>
                  <a:gd name="T5" fmla="*/ 0 h 131"/>
                  <a:gd name="T6" fmla="*/ 0 w 116"/>
                  <a:gd name="T7" fmla="*/ 6 h 131"/>
                  <a:gd name="T8" fmla="*/ 8 w 116"/>
                  <a:gd name="T9" fmla="*/ 12 h 131"/>
                  <a:gd name="T10" fmla="*/ 8 w 116"/>
                  <a:gd name="T11" fmla="*/ 12 h 13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6" h="131">
                    <a:moveTo>
                      <a:pt x="58" y="131"/>
                    </a:moveTo>
                    <a:lnTo>
                      <a:pt x="116" y="65"/>
                    </a:lnTo>
                    <a:lnTo>
                      <a:pt x="58" y="0"/>
                    </a:lnTo>
                    <a:lnTo>
                      <a:pt x="0" y="65"/>
                    </a:lnTo>
                    <a:lnTo>
                      <a:pt x="58" y="131"/>
                    </a:lnTo>
                    <a:close/>
                  </a:path>
                </a:pathLst>
              </a:custGeom>
              <a:solidFill>
                <a:srgbClr val="008080"/>
              </a:solidFill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64" name="Freeform 41"/>
              <p:cNvSpPr>
                <a:spLocks/>
              </p:cNvSpPr>
              <p:nvPr/>
            </p:nvSpPr>
            <p:spPr bwMode="auto">
              <a:xfrm>
                <a:off x="4009" y="3653"/>
                <a:ext cx="105" cy="103"/>
              </a:xfrm>
              <a:custGeom>
                <a:avLst/>
                <a:gdLst>
                  <a:gd name="T0" fmla="*/ 29 w 116"/>
                  <a:gd name="T1" fmla="*/ 24 h 131"/>
                  <a:gd name="T2" fmla="*/ 58 w 116"/>
                  <a:gd name="T3" fmla="*/ 12 h 131"/>
                  <a:gd name="T4" fmla="*/ 29 w 116"/>
                  <a:gd name="T5" fmla="*/ 0 h 131"/>
                  <a:gd name="T6" fmla="*/ 0 w 116"/>
                  <a:gd name="T7" fmla="*/ 12 h 131"/>
                  <a:gd name="T8" fmla="*/ 29 w 116"/>
                  <a:gd name="T9" fmla="*/ 24 h 131"/>
                  <a:gd name="T10" fmla="*/ 29 w 116"/>
                  <a:gd name="T11" fmla="*/ 24 h 13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6" h="131">
                    <a:moveTo>
                      <a:pt x="58" y="131"/>
                    </a:moveTo>
                    <a:lnTo>
                      <a:pt x="116" y="65"/>
                    </a:lnTo>
                    <a:lnTo>
                      <a:pt x="58" y="0"/>
                    </a:lnTo>
                    <a:lnTo>
                      <a:pt x="0" y="65"/>
                    </a:lnTo>
                    <a:lnTo>
                      <a:pt x="58" y="131"/>
                    </a:lnTo>
                    <a:close/>
                  </a:path>
                </a:pathLst>
              </a:custGeom>
              <a:solidFill>
                <a:srgbClr val="008080"/>
              </a:solidFill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65" name="Freeform 42"/>
              <p:cNvSpPr>
                <a:spLocks/>
              </p:cNvSpPr>
              <p:nvPr/>
            </p:nvSpPr>
            <p:spPr bwMode="auto">
              <a:xfrm>
                <a:off x="2432" y="1926"/>
                <a:ext cx="137" cy="697"/>
              </a:xfrm>
              <a:custGeom>
                <a:avLst/>
                <a:gdLst>
                  <a:gd name="T0" fmla="*/ 0 w 184"/>
                  <a:gd name="T1" fmla="*/ 0 h 976"/>
                  <a:gd name="T2" fmla="*/ 1 w 184"/>
                  <a:gd name="T3" fmla="*/ 2 h 976"/>
                  <a:gd name="T4" fmla="*/ 1 w 184"/>
                  <a:gd name="T5" fmla="*/ 6 h 976"/>
                  <a:gd name="T6" fmla="*/ 3 w 184"/>
                  <a:gd name="T7" fmla="*/ 11 h 976"/>
                  <a:gd name="T8" fmla="*/ 4 w 184"/>
                  <a:gd name="T9" fmla="*/ 17 h 976"/>
                  <a:gd name="T10" fmla="*/ 5 w 184"/>
                  <a:gd name="T11" fmla="*/ 24 h 976"/>
                  <a:gd name="T12" fmla="*/ 7 w 184"/>
                  <a:gd name="T13" fmla="*/ 31 h 976"/>
                  <a:gd name="T14" fmla="*/ 10 w 184"/>
                  <a:gd name="T15" fmla="*/ 40 h 976"/>
                  <a:gd name="T16" fmla="*/ 12 w 184"/>
                  <a:gd name="T17" fmla="*/ 48 h 976"/>
                  <a:gd name="T18" fmla="*/ 14 w 184"/>
                  <a:gd name="T19" fmla="*/ 56 h 976"/>
                  <a:gd name="T20" fmla="*/ 16 w 184"/>
                  <a:gd name="T21" fmla="*/ 64 h 976"/>
                  <a:gd name="T22" fmla="*/ 17 w 184"/>
                  <a:gd name="T23" fmla="*/ 71 h 976"/>
                  <a:gd name="T24" fmla="*/ 19 w 184"/>
                  <a:gd name="T25" fmla="*/ 78 h 976"/>
                  <a:gd name="T26" fmla="*/ 21 w 184"/>
                  <a:gd name="T27" fmla="*/ 84 h 976"/>
                  <a:gd name="T28" fmla="*/ 22 w 184"/>
                  <a:gd name="T29" fmla="*/ 88 h 976"/>
                  <a:gd name="T30" fmla="*/ 23 w 184"/>
                  <a:gd name="T31" fmla="*/ 91 h 976"/>
                  <a:gd name="T32" fmla="*/ 23 w 184"/>
                  <a:gd name="T33" fmla="*/ 92 h 97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84" h="976">
                    <a:moveTo>
                      <a:pt x="0" y="0"/>
                    </a:moveTo>
                    <a:lnTo>
                      <a:pt x="4" y="24"/>
                    </a:lnTo>
                    <a:lnTo>
                      <a:pt x="12" y="62"/>
                    </a:lnTo>
                    <a:lnTo>
                      <a:pt x="22" y="116"/>
                    </a:lnTo>
                    <a:lnTo>
                      <a:pt x="34" y="180"/>
                    </a:lnTo>
                    <a:lnTo>
                      <a:pt x="47" y="255"/>
                    </a:lnTo>
                    <a:lnTo>
                      <a:pt x="62" y="335"/>
                    </a:lnTo>
                    <a:lnTo>
                      <a:pt x="78" y="419"/>
                    </a:lnTo>
                    <a:lnTo>
                      <a:pt x="93" y="506"/>
                    </a:lnTo>
                    <a:lnTo>
                      <a:pt x="110" y="591"/>
                    </a:lnTo>
                    <a:lnTo>
                      <a:pt x="125" y="674"/>
                    </a:lnTo>
                    <a:lnTo>
                      <a:pt x="139" y="753"/>
                    </a:lnTo>
                    <a:lnTo>
                      <a:pt x="152" y="822"/>
                    </a:lnTo>
                    <a:lnTo>
                      <a:pt x="164" y="882"/>
                    </a:lnTo>
                    <a:lnTo>
                      <a:pt x="174" y="929"/>
                    </a:lnTo>
                    <a:lnTo>
                      <a:pt x="181" y="961"/>
                    </a:lnTo>
                    <a:lnTo>
                      <a:pt x="184" y="976"/>
                    </a:lnTo>
                  </a:path>
                </a:pathLst>
              </a:custGeom>
              <a:solidFill>
                <a:srgbClr val="008080"/>
              </a:solidFill>
              <a:ln w="12700">
                <a:solidFill>
                  <a:schemeClr val="accent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66" name="Freeform 43"/>
              <p:cNvSpPr>
                <a:spLocks/>
              </p:cNvSpPr>
              <p:nvPr/>
            </p:nvSpPr>
            <p:spPr bwMode="auto">
              <a:xfrm>
                <a:off x="2569" y="2623"/>
                <a:ext cx="138" cy="331"/>
              </a:xfrm>
              <a:custGeom>
                <a:avLst/>
                <a:gdLst>
                  <a:gd name="T0" fmla="*/ 0 w 187"/>
                  <a:gd name="T1" fmla="*/ 0 h 467"/>
                  <a:gd name="T2" fmla="*/ 1 w 187"/>
                  <a:gd name="T3" fmla="*/ 3 h 467"/>
                  <a:gd name="T4" fmla="*/ 4 w 187"/>
                  <a:gd name="T5" fmla="*/ 7 h 467"/>
                  <a:gd name="T6" fmla="*/ 7 w 187"/>
                  <a:gd name="T7" fmla="*/ 14 h 467"/>
                  <a:gd name="T8" fmla="*/ 11 w 187"/>
                  <a:gd name="T9" fmla="*/ 21 h 467"/>
                  <a:gd name="T10" fmla="*/ 15 w 187"/>
                  <a:gd name="T11" fmla="*/ 28 h 467"/>
                  <a:gd name="T12" fmla="*/ 18 w 187"/>
                  <a:gd name="T13" fmla="*/ 35 h 467"/>
                  <a:gd name="T14" fmla="*/ 21 w 187"/>
                  <a:gd name="T15" fmla="*/ 40 h 467"/>
                  <a:gd name="T16" fmla="*/ 22 w 187"/>
                  <a:gd name="T17" fmla="*/ 43 h 46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7" h="467">
                    <a:moveTo>
                      <a:pt x="0" y="0"/>
                    </a:moveTo>
                    <a:lnTo>
                      <a:pt x="12" y="28"/>
                    </a:lnTo>
                    <a:lnTo>
                      <a:pt x="33" y="81"/>
                    </a:lnTo>
                    <a:lnTo>
                      <a:pt x="63" y="153"/>
                    </a:lnTo>
                    <a:lnTo>
                      <a:pt x="94" y="233"/>
                    </a:lnTo>
                    <a:lnTo>
                      <a:pt x="126" y="313"/>
                    </a:lnTo>
                    <a:lnTo>
                      <a:pt x="154" y="385"/>
                    </a:lnTo>
                    <a:lnTo>
                      <a:pt x="177" y="439"/>
                    </a:lnTo>
                    <a:lnTo>
                      <a:pt x="187" y="467"/>
                    </a:lnTo>
                  </a:path>
                </a:pathLst>
              </a:custGeom>
              <a:solidFill>
                <a:srgbClr val="008080"/>
              </a:solidFill>
              <a:ln w="12700">
                <a:solidFill>
                  <a:schemeClr val="accent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67" name="Freeform 44"/>
              <p:cNvSpPr>
                <a:spLocks/>
              </p:cNvSpPr>
              <p:nvPr/>
            </p:nvSpPr>
            <p:spPr bwMode="auto">
              <a:xfrm>
                <a:off x="2707" y="2954"/>
                <a:ext cx="132" cy="359"/>
              </a:xfrm>
              <a:custGeom>
                <a:avLst/>
                <a:gdLst>
                  <a:gd name="T0" fmla="*/ 0 w 176"/>
                  <a:gd name="T1" fmla="*/ 0 h 502"/>
                  <a:gd name="T2" fmla="*/ 2 w 176"/>
                  <a:gd name="T3" fmla="*/ 3 h 502"/>
                  <a:gd name="T4" fmla="*/ 5 w 176"/>
                  <a:gd name="T5" fmla="*/ 8 h 502"/>
                  <a:gd name="T6" fmla="*/ 8 w 176"/>
                  <a:gd name="T7" fmla="*/ 16 h 502"/>
                  <a:gd name="T8" fmla="*/ 13 w 176"/>
                  <a:gd name="T9" fmla="*/ 24 h 502"/>
                  <a:gd name="T10" fmla="*/ 17 w 176"/>
                  <a:gd name="T11" fmla="*/ 33 h 502"/>
                  <a:gd name="T12" fmla="*/ 20 w 176"/>
                  <a:gd name="T13" fmla="*/ 40 h 502"/>
                  <a:gd name="T14" fmla="*/ 23 w 176"/>
                  <a:gd name="T15" fmla="*/ 46 h 502"/>
                  <a:gd name="T16" fmla="*/ 24 w 176"/>
                  <a:gd name="T17" fmla="*/ 48 h 50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76" h="502">
                    <a:moveTo>
                      <a:pt x="0" y="0"/>
                    </a:moveTo>
                    <a:lnTo>
                      <a:pt x="11" y="28"/>
                    </a:lnTo>
                    <a:lnTo>
                      <a:pt x="31" y="87"/>
                    </a:lnTo>
                    <a:lnTo>
                      <a:pt x="59" y="164"/>
                    </a:lnTo>
                    <a:lnTo>
                      <a:pt x="88" y="251"/>
                    </a:lnTo>
                    <a:lnTo>
                      <a:pt x="118" y="338"/>
                    </a:lnTo>
                    <a:lnTo>
                      <a:pt x="145" y="415"/>
                    </a:lnTo>
                    <a:lnTo>
                      <a:pt x="165" y="472"/>
                    </a:lnTo>
                    <a:lnTo>
                      <a:pt x="176" y="502"/>
                    </a:lnTo>
                  </a:path>
                </a:pathLst>
              </a:custGeom>
              <a:solidFill>
                <a:srgbClr val="008080"/>
              </a:solidFill>
              <a:ln w="12700">
                <a:solidFill>
                  <a:schemeClr val="accent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68" name="Freeform 45"/>
              <p:cNvSpPr>
                <a:spLocks/>
              </p:cNvSpPr>
              <p:nvPr/>
            </p:nvSpPr>
            <p:spPr bwMode="auto">
              <a:xfrm>
                <a:off x="2839" y="3313"/>
                <a:ext cx="129" cy="223"/>
              </a:xfrm>
              <a:custGeom>
                <a:avLst/>
                <a:gdLst>
                  <a:gd name="T0" fmla="*/ 0 w 175"/>
                  <a:gd name="T1" fmla="*/ 0 h 312"/>
                  <a:gd name="T2" fmla="*/ 2 w 175"/>
                  <a:gd name="T3" fmla="*/ 4 h 312"/>
                  <a:gd name="T4" fmla="*/ 7 w 175"/>
                  <a:gd name="T5" fmla="*/ 11 h 312"/>
                  <a:gd name="T6" fmla="*/ 13 w 175"/>
                  <a:gd name="T7" fmla="*/ 19 h 312"/>
                  <a:gd name="T8" fmla="*/ 18 w 175"/>
                  <a:gd name="T9" fmla="*/ 26 h 312"/>
                  <a:gd name="T10" fmla="*/ 21 w 175"/>
                  <a:gd name="T11" fmla="*/ 29 h 3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75" h="312">
                    <a:moveTo>
                      <a:pt x="0" y="0"/>
                    </a:moveTo>
                    <a:lnTo>
                      <a:pt x="21" y="41"/>
                    </a:lnTo>
                    <a:lnTo>
                      <a:pt x="63" y="116"/>
                    </a:lnTo>
                    <a:lnTo>
                      <a:pt x="110" y="201"/>
                    </a:lnTo>
                    <a:lnTo>
                      <a:pt x="152" y="273"/>
                    </a:lnTo>
                    <a:lnTo>
                      <a:pt x="175" y="312"/>
                    </a:lnTo>
                  </a:path>
                </a:pathLst>
              </a:custGeom>
              <a:solidFill>
                <a:srgbClr val="008080"/>
              </a:solidFill>
              <a:ln w="12700">
                <a:solidFill>
                  <a:schemeClr val="accent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69" name="Freeform 46"/>
              <p:cNvSpPr>
                <a:spLocks/>
              </p:cNvSpPr>
              <p:nvPr/>
            </p:nvSpPr>
            <p:spPr bwMode="auto">
              <a:xfrm>
                <a:off x="3106" y="3606"/>
                <a:ext cx="133" cy="28"/>
              </a:xfrm>
              <a:custGeom>
                <a:avLst/>
                <a:gdLst>
                  <a:gd name="T0" fmla="*/ 0 w 182"/>
                  <a:gd name="T1" fmla="*/ 0 h 40"/>
                  <a:gd name="T2" fmla="*/ 6 w 182"/>
                  <a:gd name="T3" fmla="*/ 1 h 40"/>
                  <a:gd name="T4" fmla="*/ 15 w 182"/>
                  <a:gd name="T5" fmla="*/ 2 h 40"/>
                  <a:gd name="T6" fmla="*/ 20 w 182"/>
                  <a:gd name="T7" fmla="*/ 4 h 4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82" h="40">
                    <a:moveTo>
                      <a:pt x="0" y="0"/>
                    </a:moveTo>
                    <a:lnTo>
                      <a:pt x="52" y="11"/>
                    </a:lnTo>
                    <a:lnTo>
                      <a:pt x="131" y="27"/>
                    </a:lnTo>
                    <a:lnTo>
                      <a:pt x="182" y="40"/>
                    </a:lnTo>
                  </a:path>
                </a:pathLst>
              </a:custGeom>
              <a:solidFill>
                <a:srgbClr val="008080"/>
              </a:solidFill>
              <a:ln w="12700">
                <a:solidFill>
                  <a:schemeClr val="accent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70" name="Freeform 47"/>
              <p:cNvSpPr>
                <a:spLocks/>
              </p:cNvSpPr>
              <p:nvPr/>
            </p:nvSpPr>
            <p:spPr bwMode="auto">
              <a:xfrm>
                <a:off x="3239" y="3634"/>
                <a:ext cx="136" cy="51"/>
              </a:xfrm>
              <a:custGeom>
                <a:avLst/>
                <a:gdLst>
                  <a:gd name="T0" fmla="*/ 0 w 181"/>
                  <a:gd name="T1" fmla="*/ 0 h 71"/>
                  <a:gd name="T2" fmla="*/ 6 w 181"/>
                  <a:gd name="T3" fmla="*/ 2 h 71"/>
                  <a:gd name="T4" fmla="*/ 17 w 181"/>
                  <a:gd name="T5" fmla="*/ 5 h 71"/>
                  <a:gd name="T6" fmla="*/ 25 w 181"/>
                  <a:gd name="T7" fmla="*/ 7 h 7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81" h="71">
                    <a:moveTo>
                      <a:pt x="0" y="0"/>
                    </a:moveTo>
                    <a:lnTo>
                      <a:pt x="45" y="22"/>
                    </a:lnTo>
                    <a:lnTo>
                      <a:pt x="117" y="54"/>
                    </a:lnTo>
                    <a:lnTo>
                      <a:pt x="181" y="71"/>
                    </a:lnTo>
                  </a:path>
                </a:pathLst>
              </a:custGeom>
              <a:solidFill>
                <a:srgbClr val="008080"/>
              </a:solidFill>
              <a:ln w="12700">
                <a:solidFill>
                  <a:schemeClr val="accent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71" name="Freeform 48"/>
              <p:cNvSpPr>
                <a:spLocks/>
              </p:cNvSpPr>
              <p:nvPr/>
            </p:nvSpPr>
            <p:spPr bwMode="auto">
              <a:xfrm>
                <a:off x="912" y="1056"/>
                <a:ext cx="85" cy="92"/>
              </a:xfrm>
              <a:custGeom>
                <a:avLst/>
                <a:gdLst>
                  <a:gd name="T0" fmla="*/ 7 w 115"/>
                  <a:gd name="T1" fmla="*/ 12 h 129"/>
                  <a:gd name="T2" fmla="*/ 14 w 115"/>
                  <a:gd name="T3" fmla="*/ 6 h 129"/>
                  <a:gd name="T4" fmla="*/ 7 w 115"/>
                  <a:gd name="T5" fmla="*/ 0 h 129"/>
                  <a:gd name="T6" fmla="*/ 0 w 115"/>
                  <a:gd name="T7" fmla="*/ 6 h 129"/>
                  <a:gd name="T8" fmla="*/ 7 w 115"/>
                  <a:gd name="T9" fmla="*/ 12 h 129"/>
                  <a:gd name="T10" fmla="*/ 7 w 115"/>
                  <a:gd name="T11" fmla="*/ 12 h 12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5" h="129">
                    <a:moveTo>
                      <a:pt x="57" y="129"/>
                    </a:moveTo>
                    <a:lnTo>
                      <a:pt x="115" y="64"/>
                    </a:lnTo>
                    <a:lnTo>
                      <a:pt x="57" y="0"/>
                    </a:lnTo>
                    <a:lnTo>
                      <a:pt x="0" y="64"/>
                    </a:lnTo>
                    <a:lnTo>
                      <a:pt x="57" y="129"/>
                    </a:lnTo>
                    <a:close/>
                  </a:path>
                </a:pathLst>
              </a:custGeom>
              <a:solidFill>
                <a:srgbClr val="008080"/>
              </a:solidFill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72" name="Freeform 49"/>
              <p:cNvSpPr>
                <a:spLocks/>
              </p:cNvSpPr>
              <p:nvPr/>
            </p:nvSpPr>
            <p:spPr bwMode="auto">
              <a:xfrm>
                <a:off x="1048" y="1056"/>
                <a:ext cx="86" cy="92"/>
              </a:xfrm>
              <a:custGeom>
                <a:avLst/>
                <a:gdLst>
                  <a:gd name="T0" fmla="*/ 7 w 117"/>
                  <a:gd name="T1" fmla="*/ 12 h 129"/>
                  <a:gd name="T2" fmla="*/ 13 w 117"/>
                  <a:gd name="T3" fmla="*/ 6 h 129"/>
                  <a:gd name="T4" fmla="*/ 7 w 117"/>
                  <a:gd name="T5" fmla="*/ 0 h 129"/>
                  <a:gd name="T6" fmla="*/ 0 w 117"/>
                  <a:gd name="T7" fmla="*/ 6 h 129"/>
                  <a:gd name="T8" fmla="*/ 7 w 117"/>
                  <a:gd name="T9" fmla="*/ 12 h 129"/>
                  <a:gd name="T10" fmla="*/ 7 w 117"/>
                  <a:gd name="T11" fmla="*/ 12 h 12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7" h="129">
                    <a:moveTo>
                      <a:pt x="59" y="129"/>
                    </a:moveTo>
                    <a:lnTo>
                      <a:pt x="117" y="64"/>
                    </a:lnTo>
                    <a:lnTo>
                      <a:pt x="59" y="0"/>
                    </a:lnTo>
                    <a:lnTo>
                      <a:pt x="0" y="64"/>
                    </a:lnTo>
                    <a:lnTo>
                      <a:pt x="59" y="129"/>
                    </a:lnTo>
                    <a:close/>
                  </a:path>
                </a:pathLst>
              </a:custGeom>
              <a:solidFill>
                <a:srgbClr val="008080"/>
              </a:solidFill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73" name="Freeform 50"/>
              <p:cNvSpPr>
                <a:spLocks/>
              </p:cNvSpPr>
              <p:nvPr/>
            </p:nvSpPr>
            <p:spPr bwMode="auto">
              <a:xfrm>
                <a:off x="1457" y="1056"/>
                <a:ext cx="85" cy="92"/>
              </a:xfrm>
              <a:custGeom>
                <a:avLst/>
                <a:gdLst>
                  <a:gd name="T0" fmla="*/ 7 w 115"/>
                  <a:gd name="T1" fmla="*/ 12 h 129"/>
                  <a:gd name="T2" fmla="*/ 14 w 115"/>
                  <a:gd name="T3" fmla="*/ 6 h 129"/>
                  <a:gd name="T4" fmla="*/ 7 w 115"/>
                  <a:gd name="T5" fmla="*/ 0 h 129"/>
                  <a:gd name="T6" fmla="*/ 0 w 115"/>
                  <a:gd name="T7" fmla="*/ 6 h 129"/>
                  <a:gd name="T8" fmla="*/ 7 w 115"/>
                  <a:gd name="T9" fmla="*/ 12 h 129"/>
                  <a:gd name="T10" fmla="*/ 7 w 115"/>
                  <a:gd name="T11" fmla="*/ 12 h 12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5" h="129">
                    <a:moveTo>
                      <a:pt x="57" y="129"/>
                    </a:moveTo>
                    <a:lnTo>
                      <a:pt x="115" y="64"/>
                    </a:lnTo>
                    <a:lnTo>
                      <a:pt x="57" y="0"/>
                    </a:lnTo>
                    <a:lnTo>
                      <a:pt x="0" y="64"/>
                    </a:lnTo>
                    <a:lnTo>
                      <a:pt x="57" y="129"/>
                    </a:lnTo>
                    <a:close/>
                  </a:path>
                </a:pathLst>
              </a:custGeom>
              <a:solidFill>
                <a:srgbClr val="008080"/>
              </a:solidFill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74" name="Freeform 51"/>
              <p:cNvSpPr>
                <a:spLocks/>
              </p:cNvSpPr>
              <p:nvPr/>
            </p:nvSpPr>
            <p:spPr bwMode="auto">
              <a:xfrm>
                <a:off x="1853" y="1056"/>
                <a:ext cx="87" cy="92"/>
              </a:xfrm>
              <a:custGeom>
                <a:avLst/>
                <a:gdLst>
                  <a:gd name="T0" fmla="*/ 7 w 117"/>
                  <a:gd name="T1" fmla="*/ 12 h 129"/>
                  <a:gd name="T2" fmla="*/ 15 w 117"/>
                  <a:gd name="T3" fmla="*/ 6 h 129"/>
                  <a:gd name="T4" fmla="*/ 7 w 117"/>
                  <a:gd name="T5" fmla="*/ 0 h 129"/>
                  <a:gd name="T6" fmla="*/ 0 w 117"/>
                  <a:gd name="T7" fmla="*/ 6 h 129"/>
                  <a:gd name="T8" fmla="*/ 7 w 117"/>
                  <a:gd name="T9" fmla="*/ 12 h 129"/>
                  <a:gd name="T10" fmla="*/ 7 w 117"/>
                  <a:gd name="T11" fmla="*/ 12 h 12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7" h="129">
                    <a:moveTo>
                      <a:pt x="58" y="129"/>
                    </a:moveTo>
                    <a:lnTo>
                      <a:pt x="117" y="64"/>
                    </a:lnTo>
                    <a:lnTo>
                      <a:pt x="58" y="0"/>
                    </a:lnTo>
                    <a:lnTo>
                      <a:pt x="0" y="64"/>
                    </a:lnTo>
                    <a:lnTo>
                      <a:pt x="58" y="129"/>
                    </a:lnTo>
                    <a:close/>
                  </a:path>
                </a:pathLst>
              </a:custGeom>
              <a:solidFill>
                <a:srgbClr val="008080"/>
              </a:solidFill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75" name="Line 52"/>
              <p:cNvSpPr>
                <a:spLocks noChangeShapeType="1"/>
              </p:cNvSpPr>
              <p:nvPr/>
            </p:nvSpPr>
            <p:spPr bwMode="auto">
              <a:xfrm>
                <a:off x="954" y="1107"/>
                <a:ext cx="1077" cy="2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76" name="Freeform 53"/>
              <p:cNvSpPr>
                <a:spLocks/>
              </p:cNvSpPr>
              <p:nvPr/>
            </p:nvSpPr>
            <p:spPr bwMode="auto">
              <a:xfrm>
                <a:off x="2031" y="1107"/>
                <a:ext cx="127" cy="88"/>
              </a:xfrm>
              <a:custGeom>
                <a:avLst/>
                <a:gdLst>
                  <a:gd name="T0" fmla="*/ 0 w 173"/>
                  <a:gd name="T1" fmla="*/ 0 h 125"/>
                  <a:gd name="T2" fmla="*/ 3 w 173"/>
                  <a:gd name="T3" fmla="*/ 1 h 125"/>
                  <a:gd name="T4" fmla="*/ 11 w 173"/>
                  <a:gd name="T5" fmla="*/ 4 h 125"/>
                  <a:gd name="T6" fmla="*/ 20 w 173"/>
                  <a:gd name="T7" fmla="*/ 11 h 12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73" h="125">
                    <a:moveTo>
                      <a:pt x="0" y="0"/>
                    </a:moveTo>
                    <a:lnTo>
                      <a:pt x="28" y="7"/>
                    </a:lnTo>
                    <a:lnTo>
                      <a:pt x="93" y="43"/>
                    </a:lnTo>
                    <a:lnTo>
                      <a:pt x="173" y="125"/>
                    </a:lnTo>
                  </a:path>
                </a:pathLst>
              </a:custGeom>
              <a:solidFill>
                <a:srgbClr val="008080"/>
              </a:solidFill>
              <a:ln w="12700">
                <a:solidFill>
                  <a:schemeClr val="accent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77" name="Freeform 54"/>
              <p:cNvSpPr>
                <a:spLocks/>
              </p:cNvSpPr>
              <p:nvPr/>
            </p:nvSpPr>
            <p:spPr bwMode="auto">
              <a:xfrm>
                <a:off x="1989" y="1056"/>
                <a:ext cx="84" cy="92"/>
              </a:xfrm>
              <a:custGeom>
                <a:avLst/>
                <a:gdLst>
                  <a:gd name="T0" fmla="*/ 7 w 116"/>
                  <a:gd name="T1" fmla="*/ 12 h 129"/>
                  <a:gd name="T2" fmla="*/ 12 w 116"/>
                  <a:gd name="T3" fmla="*/ 6 h 129"/>
                  <a:gd name="T4" fmla="*/ 7 w 116"/>
                  <a:gd name="T5" fmla="*/ 0 h 129"/>
                  <a:gd name="T6" fmla="*/ 0 w 116"/>
                  <a:gd name="T7" fmla="*/ 6 h 129"/>
                  <a:gd name="T8" fmla="*/ 7 w 116"/>
                  <a:gd name="T9" fmla="*/ 12 h 129"/>
                  <a:gd name="T10" fmla="*/ 7 w 116"/>
                  <a:gd name="T11" fmla="*/ 12 h 12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6" h="129">
                    <a:moveTo>
                      <a:pt x="58" y="129"/>
                    </a:moveTo>
                    <a:lnTo>
                      <a:pt x="116" y="64"/>
                    </a:lnTo>
                    <a:lnTo>
                      <a:pt x="58" y="0"/>
                    </a:lnTo>
                    <a:lnTo>
                      <a:pt x="0" y="64"/>
                    </a:lnTo>
                    <a:lnTo>
                      <a:pt x="58" y="129"/>
                    </a:lnTo>
                    <a:close/>
                  </a:path>
                </a:pathLst>
              </a:custGeom>
              <a:solidFill>
                <a:srgbClr val="008080"/>
              </a:solidFill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78" name="Freeform 55"/>
              <p:cNvSpPr>
                <a:spLocks/>
              </p:cNvSpPr>
              <p:nvPr/>
            </p:nvSpPr>
            <p:spPr bwMode="auto">
              <a:xfrm>
                <a:off x="2529" y="2576"/>
                <a:ext cx="85" cy="92"/>
              </a:xfrm>
              <a:custGeom>
                <a:avLst/>
                <a:gdLst>
                  <a:gd name="T0" fmla="*/ 7 w 116"/>
                  <a:gd name="T1" fmla="*/ 11 h 130"/>
                  <a:gd name="T2" fmla="*/ 13 w 116"/>
                  <a:gd name="T3" fmla="*/ 6 h 130"/>
                  <a:gd name="T4" fmla="*/ 7 w 116"/>
                  <a:gd name="T5" fmla="*/ 0 h 130"/>
                  <a:gd name="T6" fmla="*/ 0 w 116"/>
                  <a:gd name="T7" fmla="*/ 6 h 130"/>
                  <a:gd name="T8" fmla="*/ 7 w 116"/>
                  <a:gd name="T9" fmla="*/ 11 h 130"/>
                  <a:gd name="T10" fmla="*/ 7 w 116"/>
                  <a:gd name="T11" fmla="*/ 11 h 1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6" h="130">
                    <a:moveTo>
                      <a:pt x="58" y="130"/>
                    </a:moveTo>
                    <a:lnTo>
                      <a:pt x="116" y="65"/>
                    </a:lnTo>
                    <a:lnTo>
                      <a:pt x="58" y="0"/>
                    </a:lnTo>
                    <a:lnTo>
                      <a:pt x="0" y="65"/>
                    </a:lnTo>
                    <a:lnTo>
                      <a:pt x="58" y="130"/>
                    </a:lnTo>
                    <a:close/>
                  </a:path>
                </a:pathLst>
              </a:custGeom>
              <a:solidFill>
                <a:srgbClr val="008080"/>
              </a:solidFill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79" name="Freeform 56"/>
              <p:cNvSpPr>
                <a:spLocks/>
              </p:cNvSpPr>
              <p:nvPr/>
            </p:nvSpPr>
            <p:spPr bwMode="auto">
              <a:xfrm>
                <a:off x="2665" y="2905"/>
                <a:ext cx="87" cy="94"/>
              </a:xfrm>
              <a:custGeom>
                <a:avLst/>
                <a:gdLst>
                  <a:gd name="T0" fmla="*/ 8 w 116"/>
                  <a:gd name="T1" fmla="*/ 12 h 131"/>
                  <a:gd name="T2" fmla="*/ 16 w 116"/>
                  <a:gd name="T3" fmla="*/ 6 h 131"/>
                  <a:gd name="T4" fmla="*/ 8 w 116"/>
                  <a:gd name="T5" fmla="*/ 0 h 131"/>
                  <a:gd name="T6" fmla="*/ 0 w 116"/>
                  <a:gd name="T7" fmla="*/ 6 h 131"/>
                  <a:gd name="T8" fmla="*/ 8 w 116"/>
                  <a:gd name="T9" fmla="*/ 12 h 131"/>
                  <a:gd name="T10" fmla="*/ 8 w 116"/>
                  <a:gd name="T11" fmla="*/ 12 h 13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6" h="131">
                    <a:moveTo>
                      <a:pt x="58" y="131"/>
                    </a:moveTo>
                    <a:lnTo>
                      <a:pt x="116" y="66"/>
                    </a:lnTo>
                    <a:lnTo>
                      <a:pt x="58" y="0"/>
                    </a:lnTo>
                    <a:lnTo>
                      <a:pt x="0" y="66"/>
                    </a:lnTo>
                    <a:lnTo>
                      <a:pt x="58" y="131"/>
                    </a:lnTo>
                    <a:close/>
                  </a:path>
                </a:pathLst>
              </a:custGeom>
              <a:solidFill>
                <a:srgbClr val="008080"/>
              </a:solidFill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80" name="Freeform 57"/>
              <p:cNvSpPr>
                <a:spLocks/>
              </p:cNvSpPr>
              <p:nvPr/>
            </p:nvSpPr>
            <p:spPr bwMode="auto">
              <a:xfrm>
                <a:off x="2796" y="3266"/>
                <a:ext cx="87" cy="92"/>
              </a:xfrm>
              <a:custGeom>
                <a:avLst/>
                <a:gdLst>
                  <a:gd name="T0" fmla="*/ 8 w 116"/>
                  <a:gd name="T1" fmla="*/ 11 h 131"/>
                  <a:gd name="T2" fmla="*/ 16 w 116"/>
                  <a:gd name="T3" fmla="*/ 6 h 131"/>
                  <a:gd name="T4" fmla="*/ 8 w 116"/>
                  <a:gd name="T5" fmla="*/ 0 h 131"/>
                  <a:gd name="T6" fmla="*/ 0 w 116"/>
                  <a:gd name="T7" fmla="*/ 6 h 131"/>
                  <a:gd name="T8" fmla="*/ 8 w 116"/>
                  <a:gd name="T9" fmla="*/ 11 h 131"/>
                  <a:gd name="T10" fmla="*/ 8 w 116"/>
                  <a:gd name="T11" fmla="*/ 11 h 13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6" h="131">
                    <a:moveTo>
                      <a:pt x="58" y="131"/>
                    </a:moveTo>
                    <a:lnTo>
                      <a:pt x="116" y="66"/>
                    </a:lnTo>
                    <a:lnTo>
                      <a:pt x="58" y="0"/>
                    </a:lnTo>
                    <a:lnTo>
                      <a:pt x="0" y="66"/>
                    </a:lnTo>
                    <a:lnTo>
                      <a:pt x="58" y="131"/>
                    </a:lnTo>
                    <a:close/>
                  </a:path>
                </a:pathLst>
              </a:custGeom>
              <a:solidFill>
                <a:srgbClr val="008080"/>
              </a:solidFill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81" name="Freeform 58"/>
              <p:cNvSpPr>
                <a:spLocks/>
              </p:cNvSpPr>
              <p:nvPr/>
            </p:nvSpPr>
            <p:spPr bwMode="auto">
              <a:xfrm>
                <a:off x="3197" y="3591"/>
                <a:ext cx="87" cy="94"/>
              </a:xfrm>
              <a:custGeom>
                <a:avLst/>
                <a:gdLst>
                  <a:gd name="T0" fmla="*/ 8 w 116"/>
                  <a:gd name="T1" fmla="*/ 12 h 131"/>
                  <a:gd name="T2" fmla="*/ 16 w 116"/>
                  <a:gd name="T3" fmla="*/ 6 h 131"/>
                  <a:gd name="T4" fmla="*/ 8 w 116"/>
                  <a:gd name="T5" fmla="*/ 0 h 131"/>
                  <a:gd name="T6" fmla="*/ 0 w 116"/>
                  <a:gd name="T7" fmla="*/ 6 h 131"/>
                  <a:gd name="T8" fmla="*/ 8 w 116"/>
                  <a:gd name="T9" fmla="*/ 12 h 131"/>
                  <a:gd name="T10" fmla="*/ 8 w 116"/>
                  <a:gd name="T11" fmla="*/ 12 h 13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6" h="131">
                    <a:moveTo>
                      <a:pt x="58" y="131"/>
                    </a:moveTo>
                    <a:lnTo>
                      <a:pt x="116" y="66"/>
                    </a:lnTo>
                    <a:lnTo>
                      <a:pt x="58" y="0"/>
                    </a:lnTo>
                    <a:lnTo>
                      <a:pt x="0" y="66"/>
                    </a:lnTo>
                    <a:lnTo>
                      <a:pt x="58" y="131"/>
                    </a:lnTo>
                    <a:close/>
                  </a:path>
                </a:pathLst>
              </a:custGeom>
              <a:solidFill>
                <a:srgbClr val="008080"/>
              </a:solidFill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82" name="Freeform 59"/>
              <p:cNvSpPr>
                <a:spLocks/>
              </p:cNvSpPr>
              <p:nvPr/>
            </p:nvSpPr>
            <p:spPr bwMode="auto">
              <a:xfrm>
                <a:off x="3602" y="3653"/>
                <a:ext cx="84" cy="94"/>
              </a:xfrm>
              <a:custGeom>
                <a:avLst/>
                <a:gdLst>
                  <a:gd name="T0" fmla="*/ 7 w 115"/>
                  <a:gd name="T1" fmla="*/ 12 h 131"/>
                  <a:gd name="T2" fmla="*/ 13 w 115"/>
                  <a:gd name="T3" fmla="*/ 6 h 131"/>
                  <a:gd name="T4" fmla="*/ 7 w 115"/>
                  <a:gd name="T5" fmla="*/ 0 h 131"/>
                  <a:gd name="T6" fmla="*/ 0 w 115"/>
                  <a:gd name="T7" fmla="*/ 6 h 131"/>
                  <a:gd name="T8" fmla="*/ 7 w 115"/>
                  <a:gd name="T9" fmla="*/ 12 h 131"/>
                  <a:gd name="T10" fmla="*/ 7 w 115"/>
                  <a:gd name="T11" fmla="*/ 12 h 13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5" h="131">
                    <a:moveTo>
                      <a:pt x="58" y="131"/>
                    </a:moveTo>
                    <a:lnTo>
                      <a:pt x="115" y="65"/>
                    </a:lnTo>
                    <a:lnTo>
                      <a:pt x="58" y="0"/>
                    </a:lnTo>
                    <a:lnTo>
                      <a:pt x="0" y="65"/>
                    </a:lnTo>
                    <a:lnTo>
                      <a:pt x="58" y="131"/>
                    </a:lnTo>
                    <a:close/>
                  </a:path>
                </a:pathLst>
              </a:custGeom>
              <a:solidFill>
                <a:srgbClr val="008080"/>
              </a:solidFill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83" name="Freeform 60"/>
              <p:cNvSpPr>
                <a:spLocks/>
              </p:cNvSpPr>
              <p:nvPr/>
            </p:nvSpPr>
            <p:spPr bwMode="auto">
              <a:xfrm>
                <a:off x="3867" y="3653"/>
                <a:ext cx="104" cy="103"/>
              </a:xfrm>
              <a:custGeom>
                <a:avLst/>
                <a:gdLst>
                  <a:gd name="T0" fmla="*/ 27 w 116"/>
                  <a:gd name="T1" fmla="*/ 24 h 131"/>
                  <a:gd name="T2" fmla="*/ 53 w 116"/>
                  <a:gd name="T3" fmla="*/ 12 h 131"/>
                  <a:gd name="T4" fmla="*/ 27 w 116"/>
                  <a:gd name="T5" fmla="*/ 0 h 131"/>
                  <a:gd name="T6" fmla="*/ 0 w 116"/>
                  <a:gd name="T7" fmla="*/ 12 h 131"/>
                  <a:gd name="T8" fmla="*/ 27 w 116"/>
                  <a:gd name="T9" fmla="*/ 24 h 131"/>
                  <a:gd name="T10" fmla="*/ 27 w 116"/>
                  <a:gd name="T11" fmla="*/ 24 h 13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6" h="131">
                    <a:moveTo>
                      <a:pt x="58" y="131"/>
                    </a:moveTo>
                    <a:lnTo>
                      <a:pt x="116" y="65"/>
                    </a:lnTo>
                    <a:lnTo>
                      <a:pt x="58" y="0"/>
                    </a:lnTo>
                    <a:lnTo>
                      <a:pt x="0" y="65"/>
                    </a:lnTo>
                    <a:lnTo>
                      <a:pt x="58" y="131"/>
                    </a:lnTo>
                    <a:close/>
                  </a:path>
                </a:pathLst>
              </a:custGeom>
              <a:solidFill>
                <a:srgbClr val="008080"/>
              </a:solidFill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84" name="Freeform 61"/>
              <p:cNvSpPr>
                <a:spLocks/>
              </p:cNvSpPr>
              <p:nvPr/>
            </p:nvSpPr>
            <p:spPr bwMode="auto">
              <a:xfrm>
                <a:off x="4145" y="3653"/>
                <a:ext cx="104" cy="103"/>
              </a:xfrm>
              <a:custGeom>
                <a:avLst/>
                <a:gdLst>
                  <a:gd name="T0" fmla="*/ 29 w 115"/>
                  <a:gd name="T1" fmla="*/ 24 h 131"/>
                  <a:gd name="T2" fmla="*/ 57 w 115"/>
                  <a:gd name="T3" fmla="*/ 12 h 131"/>
                  <a:gd name="T4" fmla="*/ 29 w 115"/>
                  <a:gd name="T5" fmla="*/ 0 h 131"/>
                  <a:gd name="T6" fmla="*/ 0 w 115"/>
                  <a:gd name="T7" fmla="*/ 12 h 131"/>
                  <a:gd name="T8" fmla="*/ 29 w 115"/>
                  <a:gd name="T9" fmla="*/ 24 h 131"/>
                  <a:gd name="T10" fmla="*/ 29 w 115"/>
                  <a:gd name="T11" fmla="*/ 24 h 13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5" h="131">
                    <a:moveTo>
                      <a:pt x="57" y="131"/>
                    </a:moveTo>
                    <a:lnTo>
                      <a:pt x="115" y="65"/>
                    </a:lnTo>
                    <a:lnTo>
                      <a:pt x="57" y="0"/>
                    </a:lnTo>
                    <a:lnTo>
                      <a:pt x="0" y="65"/>
                    </a:lnTo>
                    <a:lnTo>
                      <a:pt x="57" y="131"/>
                    </a:lnTo>
                    <a:close/>
                  </a:path>
                </a:pathLst>
              </a:custGeom>
              <a:solidFill>
                <a:srgbClr val="008080"/>
              </a:solidFill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85" name="Freeform 62"/>
              <p:cNvSpPr>
                <a:spLocks/>
              </p:cNvSpPr>
              <p:nvPr/>
            </p:nvSpPr>
            <p:spPr bwMode="auto">
              <a:xfrm>
                <a:off x="4983" y="3653"/>
                <a:ext cx="105" cy="103"/>
              </a:xfrm>
              <a:custGeom>
                <a:avLst/>
                <a:gdLst>
                  <a:gd name="T0" fmla="*/ 29 w 116"/>
                  <a:gd name="T1" fmla="*/ 24 h 131"/>
                  <a:gd name="T2" fmla="*/ 58 w 116"/>
                  <a:gd name="T3" fmla="*/ 12 h 131"/>
                  <a:gd name="T4" fmla="*/ 29 w 116"/>
                  <a:gd name="T5" fmla="*/ 0 h 131"/>
                  <a:gd name="T6" fmla="*/ 0 w 116"/>
                  <a:gd name="T7" fmla="*/ 12 h 131"/>
                  <a:gd name="T8" fmla="*/ 29 w 116"/>
                  <a:gd name="T9" fmla="*/ 24 h 131"/>
                  <a:gd name="T10" fmla="*/ 29 w 116"/>
                  <a:gd name="T11" fmla="*/ 24 h 13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6" h="131">
                    <a:moveTo>
                      <a:pt x="58" y="131"/>
                    </a:moveTo>
                    <a:lnTo>
                      <a:pt x="116" y="65"/>
                    </a:lnTo>
                    <a:lnTo>
                      <a:pt x="58" y="0"/>
                    </a:lnTo>
                    <a:lnTo>
                      <a:pt x="0" y="65"/>
                    </a:lnTo>
                    <a:lnTo>
                      <a:pt x="58" y="131"/>
                    </a:lnTo>
                    <a:close/>
                  </a:path>
                </a:pathLst>
              </a:custGeom>
              <a:solidFill>
                <a:srgbClr val="008080"/>
              </a:solidFill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86" name="Freeform 63"/>
              <p:cNvSpPr>
                <a:spLocks/>
              </p:cNvSpPr>
              <p:nvPr/>
            </p:nvSpPr>
            <p:spPr bwMode="auto">
              <a:xfrm>
                <a:off x="2158" y="1195"/>
                <a:ext cx="140" cy="261"/>
              </a:xfrm>
              <a:custGeom>
                <a:avLst/>
                <a:gdLst>
                  <a:gd name="T0" fmla="*/ 0 w 187"/>
                  <a:gd name="T1" fmla="*/ 0 h 366"/>
                  <a:gd name="T2" fmla="*/ 5 w 187"/>
                  <a:gd name="T3" fmla="*/ 6 h 366"/>
                  <a:gd name="T4" fmla="*/ 10 w 187"/>
                  <a:gd name="T5" fmla="*/ 12 h 366"/>
                  <a:gd name="T6" fmla="*/ 14 w 187"/>
                  <a:gd name="T7" fmla="*/ 19 h 366"/>
                  <a:gd name="T8" fmla="*/ 19 w 187"/>
                  <a:gd name="T9" fmla="*/ 24 h 366"/>
                  <a:gd name="T10" fmla="*/ 22 w 187"/>
                  <a:gd name="T11" fmla="*/ 30 h 366"/>
                  <a:gd name="T12" fmla="*/ 25 w 187"/>
                  <a:gd name="T13" fmla="*/ 34 h 3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7" h="366">
                    <a:moveTo>
                      <a:pt x="0" y="0"/>
                    </a:moveTo>
                    <a:lnTo>
                      <a:pt x="38" y="60"/>
                    </a:lnTo>
                    <a:lnTo>
                      <a:pt x="76" y="127"/>
                    </a:lnTo>
                    <a:lnTo>
                      <a:pt x="111" y="197"/>
                    </a:lnTo>
                    <a:lnTo>
                      <a:pt x="143" y="262"/>
                    </a:lnTo>
                    <a:lnTo>
                      <a:pt x="169" y="321"/>
                    </a:lnTo>
                    <a:lnTo>
                      <a:pt x="187" y="366"/>
                    </a:lnTo>
                  </a:path>
                </a:pathLst>
              </a:custGeom>
              <a:solidFill>
                <a:srgbClr val="008080"/>
              </a:solidFill>
              <a:ln w="12700">
                <a:solidFill>
                  <a:schemeClr val="accent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87" name="Freeform 64"/>
              <p:cNvSpPr>
                <a:spLocks/>
              </p:cNvSpPr>
              <p:nvPr/>
            </p:nvSpPr>
            <p:spPr bwMode="auto">
              <a:xfrm>
                <a:off x="2298" y="1456"/>
                <a:ext cx="134" cy="470"/>
              </a:xfrm>
              <a:custGeom>
                <a:avLst/>
                <a:gdLst>
                  <a:gd name="T0" fmla="*/ 0 w 182"/>
                  <a:gd name="T1" fmla="*/ 0 h 660"/>
                  <a:gd name="T2" fmla="*/ 1 w 182"/>
                  <a:gd name="T3" fmla="*/ 3 h 660"/>
                  <a:gd name="T4" fmla="*/ 3 w 182"/>
                  <a:gd name="T5" fmla="*/ 7 h 660"/>
                  <a:gd name="T6" fmla="*/ 5 w 182"/>
                  <a:gd name="T7" fmla="*/ 14 h 660"/>
                  <a:gd name="T8" fmla="*/ 7 w 182"/>
                  <a:gd name="T9" fmla="*/ 20 h 660"/>
                  <a:gd name="T10" fmla="*/ 10 w 182"/>
                  <a:gd name="T11" fmla="*/ 27 h 660"/>
                  <a:gd name="T12" fmla="*/ 13 w 182"/>
                  <a:gd name="T13" fmla="*/ 34 h 660"/>
                  <a:gd name="T14" fmla="*/ 15 w 182"/>
                  <a:gd name="T15" fmla="*/ 41 h 660"/>
                  <a:gd name="T16" fmla="*/ 18 w 182"/>
                  <a:gd name="T17" fmla="*/ 48 h 660"/>
                  <a:gd name="T18" fmla="*/ 19 w 182"/>
                  <a:gd name="T19" fmla="*/ 54 h 660"/>
                  <a:gd name="T20" fmla="*/ 21 w 182"/>
                  <a:gd name="T21" fmla="*/ 58 h 660"/>
                  <a:gd name="T22" fmla="*/ 21 w 182"/>
                  <a:gd name="T23" fmla="*/ 61 h 66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82" h="660">
                    <a:moveTo>
                      <a:pt x="0" y="0"/>
                    </a:moveTo>
                    <a:lnTo>
                      <a:pt x="11" y="31"/>
                    </a:lnTo>
                    <a:lnTo>
                      <a:pt x="25" y="79"/>
                    </a:lnTo>
                    <a:lnTo>
                      <a:pt x="44" y="140"/>
                    </a:lnTo>
                    <a:lnTo>
                      <a:pt x="64" y="212"/>
                    </a:lnTo>
                    <a:lnTo>
                      <a:pt x="85" y="290"/>
                    </a:lnTo>
                    <a:lnTo>
                      <a:pt x="107" y="370"/>
                    </a:lnTo>
                    <a:lnTo>
                      <a:pt x="128" y="447"/>
                    </a:lnTo>
                    <a:lnTo>
                      <a:pt x="147" y="519"/>
                    </a:lnTo>
                    <a:lnTo>
                      <a:pt x="162" y="581"/>
                    </a:lnTo>
                    <a:lnTo>
                      <a:pt x="174" y="629"/>
                    </a:lnTo>
                    <a:lnTo>
                      <a:pt x="182" y="660"/>
                    </a:lnTo>
                  </a:path>
                </a:pathLst>
              </a:custGeom>
              <a:solidFill>
                <a:srgbClr val="008080"/>
              </a:solidFill>
              <a:ln w="12700">
                <a:solidFill>
                  <a:schemeClr val="accent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88" name="Freeform 65"/>
              <p:cNvSpPr>
                <a:spLocks/>
              </p:cNvSpPr>
              <p:nvPr/>
            </p:nvSpPr>
            <p:spPr bwMode="auto">
              <a:xfrm>
                <a:off x="2968" y="3536"/>
                <a:ext cx="138" cy="70"/>
              </a:xfrm>
              <a:custGeom>
                <a:avLst/>
                <a:gdLst>
                  <a:gd name="T0" fmla="*/ 0 w 185"/>
                  <a:gd name="T1" fmla="*/ 0 h 100"/>
                  <a:gd name="T2" fmla="*/ 7 w 185"/>
                  <a:gd name="T3" fmla="*/ 3 h 100"/>
                  <a:gd name="T4" fmla="*/ 16 w 185"/>
                  <a:gd name="T5" fmla="*/ 6 h 100"/>
                  <a:gd name="T6" fmla="*/ 24 w 185"/>
                  <a:gd name="T7" fmla="*/ 8 h 1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85" h="100">
                    <a:moveTo>
                      <a:pt x="0" y="0"/>
                    </a:moveTo>
                    <a:lnTo>
                      <a:pt x="50" y="34"/>
                    </a:lnTo>
                    <a:lnTo>
                      <a:pt x="131" y="76"/>
                    </a:lnTo>
                    <a:lnTo>
                      <a:pt x="185" y="100"/>
                    </a:lnTo>
                  </a:path>
                </a:pathLst>
              </a:custGeom>
              <a:solidFill>
                <a:srgbClr val="008080"/>
              </a:solidFill>
              <a:ln w="12700">
                <a:solidFill>
                  <a:schemeClr val="accent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89" name="Freeform 66"/>
              <p:cNvSpPr>
                <a:spLocks/>
              </p:cNvSpPr>
              <p:nvPr/>
            </p:nvSpPr>
            <p:spPr bwMode="auto">
              <a:xfrm>
                <a:off x="3375" y="3685"/>
                <a:ext cx="127" cy="11"/>
              </a:xfrm>
              <a:custGeom>
                <a:avLst/>
                <a:gdLst>
                  <a:gd name="T0" fmla="*/ 0 w 172"/>
                  <a:gd name="T1" fmla="*/ 0 h 15"/>
                  <a:gd name="T2" fmla="*/ 8 w 172"/>
                  <a:gd name="T3" fmla="*/ 1 h 15"/>
                  <a:gd name="T4" fmla="*/ 16 w 172"/>
                  <a:gd name="T5" fmla="*/ 1 h 15"/>
                  <a:gd name="T6" fmla="*/ 21 w 172"/>
                  <a:gd name="T7" fmla="*/ 1 h 1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72" h="15">
                    <a:moveTo>
                      <a:pt x="0" y="0"/>
                    </a:moveTo>
                    <a:lnTo>
                      <a:pt x="66" y="5"/>
                    </a:lnTo>
                    <a:lnTo>
                      <a:pt x="139" y="12"/>
                    </a:lnTo>
                    <a:lnTo>
                      <a:pt x="172" y="15"/>
                    </a:lnTo>
                  </a:path>
                </a:pathLst>
              </a:custGeom>
              <a:solidFill>
                <a:srgbClr val="008080"/>
              </a:solidFill>
              <a:ln w="12700">
                <a:solidFill>
                  <a:schemeClr val="accent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90" name="Line 67"/>
              <p:cNvSpPr>
                <a:spLocks noChangeShapeType="1"/>
              </p:cNvSpPr>
              <p:nvPr/>
            </p:nvSpPr>
            <p:spPr bwMode="auto">
              <a:xfrm>
                <a:off x="3502" y="3696"/>
                <a:ext cx="1524" cy="2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07428" name="Text Box 68"/>
            <p:cNvSpPr txBox="1">
              <a:spLocks noChangeArrowheads="1"/>
            </p:cNvSpPr>
            <p:nvPr/>
          </p:nvSpPr>
          <p:spPr bwMode="auto">
            <a:xfrm>
              <a:off x="1296" y="192"/>
              <a:ext cx="1033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i="1">
                  <a:cs typeface="+mn-cs"/>
                </a:rPr>
                <a:t>Phase transition</a:t>
              </a:r>
            </a:p>
          </p:txBody>
        </p:sp>
      </p:grpSp>
      <p:sp>
        <p:nvSpPr>
          <p:cNvPr id="1807430" name="Text Box 70"/>
          <p:cNvSpPr txBox="1">
            <a:spLocks noChangeArrowheads="1"/>
          </p:cNvSpPr>
          <p:nvPr/>
        </p:nvSpPr>
        <p:spPr bwMode="auto">
          <a:xfrm>
            <a:off x="0" y="6553200"/>
            <a:ext cx="4038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i="1">
                <a:cs typeface="+mn-cs"/>
              </a:rPr>
              <a:t>Mitchell, Selman, and  Levesque </a:t>
            </a:r>
            <a:r>
              <a:rPr lang="ja-JP" altLang="en-US" i="1">
                <a:latin typeface="Arial"/>
                <a:cs typeface="+mn-cs"/>
              </a:rPr>
              <a:t>’</a:t>
            </a:r>
            <a:r>
              <a:rPr lang="en-US" i="1">
                <a:cs typeface="+mn-cs"/>
              </a:rPr>
              <a:t>92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07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07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807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807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7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7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07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07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7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07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07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7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07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07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7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07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07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7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07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07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7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07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07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738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9C713C-CE4C-1342-96D8-DBADF13EA345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1810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j-cs"/>
            </a:endParaRPr>
          </a:p>
        </p:txBody>
      </p:sp>
      <p:graphicFrame>
        <p:nvGraphicFramePr>
          <p:cNvPr id="66563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838200" y="0"/>
          <a:ext cx="8305800" cy="6551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97" name="Bitmap Image" r:id="rId3" imgW="5409524" imgH="4266667" progId="Paint.Picture">
                  <p:embed/>
                </p:oleObj>
              </mc:Choice>
              <mc:Fallback>
                <p:oleObj name="Bitmap Image" r:id="rId3" imgW="5409524" imgH="4266667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0"/>
                        <a:ext cx="8305800" cy="6551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10436" name="Text Box 4"/>
          <p:cNvSpPr txBox="1">
            <a:spLocks noChangeArrowheads="1"/>
          </p:cNvSpPr>
          <p:nvPr/>
        </p:nvSpPr>
        <p:spPr bwMode="auto">
          <a:xfrm>
            <a:off x="5495399" y="152400"/>
            <a:ext cx="2066389" cy="4001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i="1" dirty="0">
                <a:cs typeface="+mn-cs"/>
              </a:rPr>
              <a:t>Random 3-</a:t>
            </a:r>
            <a:r>
              <a:rPr lang="en-US" sz="2000" i="1" dirty="0" smtClean="0">
                <a:cs typeface="+mn-cs"/>
              </a:rPr>
              <a:t>SAT</a:t>
            </a:r>
            <a:endParaRPr lang="en-US" sz="2000" i="1" dirty="0">
              <a:cs typeface="+mn-cs"/>
            </a:endParaRPr>
          </a:p>
        </p:txBody>
      </p:sp>
      <p:grpSp>
        <p:nvGrpSpPr>
          <p:cNvPr id="66565" name="Group 5"/>
          <p:cNvGrpSpPr>
            <a:grpSpLocks/>
          </p:cNvGrpSpPr>
          <p:nvPr/>
        </p:nvGrpSpPr>
        <p:grpSpPr bwMode="auto">
          <a:xfrm>
            <a:off x="1219200" y="1600200"/>
            <a:ext cx="1695450" cy="685800"/>
            <a:chOff x="480" y="1584"/>
            <a:chExt cx="1068" cy="384"/>
          </a:xfrm>
        </p:grpSpPr>
        <p:sp>
          <p:nvSpPr>
            <p:cNvPr id="1810438" name="AutoShape 6"/>
            <p:cNvSpPr>
              <a:spLocks noChangeArrowheads="1"/>
            </p:cNvSpPr>
            <p:nvPr/>
          </p:nvSpPr>
          <p:spPr bwMode="auto">
            <a:xfrm>
              <a:off x="720" y="1824"/>
              <a:ext cx="624" cy="144"/>
            </a:xfrm>
            <a:prstGeom prst="rightArrow">
              <a:avLst>
                <a:gd name="adj1" fmla="val 50000"/>
                <a:gd name="adj2" fmla="val 108333"/>
              </a:avLst>
            </a:prstGeom>
            <a:solidFill>
              <a:srgbClr val="100E1E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10439" name="Text Box 7"/>
            <p:cNvSpPr txBox="1">
              <a:spLocks noChangeArrowheads="1"/>
            </p:cNvSpPr>
            <p:nvPr/>
          </p:nvSpPr>
          <p:spPr bwMode="auto">
            <a:xfrm>
              <a:off x="480" y="1584"/>
              <a:ext cx="1068" cy="2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i="1">
                  <a:cs typeface="+mn-cs"/>
                </a:rPr>
                <a:t>Random Walk</a:t>
              </a:r>
            </a:p>
          </p:txBody>
        </p:sp>
      </p:grpSp>
      <p:grpSp>
        <p:nvGrpSpPr>
          <p:cNvPr id="66566" name="Group 8"/>
          <p:cNvGrpSpPr>
            <a:grpSpLocks/>
          </p:cNvGrpSpPr>
          <p:nvPr/>
        </p:nvGrpSpPr>
        <p:grpSpPr bwMode="auto">
          <a:xfrm>
            <a:off x="2209800" y="2286000"/>
            <a:ext cx="990600" cy="609600"/>
            <a:chOff x="1344" y="1872"/>
            <a:chExt cx="624" cy="384"/>
          </a:xfrm>
        </p:grpSpPr>
        <p:sp>
          <p:nvSpPr>
            <p:cNvPr id="1810441" name="AutoShape 9"/>
            <p:cNvSpPr>
              <a:spLocks noChangeArrowheads="1"/>
            </p:cNvSpPr>
            <p:nvPr/>
          </p:nvSpPr>
          <p:spPr bwMode="auto">
            <a:xfrm>
              <a:off x="1344" y="2112"/>
              <a:ext cx="624" cy="144"/>
            </a:xfrm>
            <a:prstGeom prst="rightArrow">
              <a:avLst>
                <a:gd name="adj1" fmla="val 50000"/>
                <a:gd name="adj2" fmla="val 108333"/>
              </a:avLst>
            </a:prstGeom>
            <a:solidFill>
              <a:srgbClr val="100E1E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10442" name="Text Box 10"/>
            <p:cNvSpPr txBox="1">
              <a:spLocks noChangeArrowheads="1"/>
            </p:cNvSpPr>
            <p:nvPr/>
          </p:nvSpPr>
          <p:spPr bwMode="auto">
            <a:xfrm>
              <a:off x="1440" y="1872"/>
              <a:ext cx="316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800" i="1">
                  <a:cs typeface="+mn-cs"/>
                </a:rPr>
                <a:t>DP</a:t>
              </a:r>
            </a:p>
          </p:txBody>
        </p:sp>
      </p:grpSp>
      <p:grpSp>
        <p:nvGrpSpPr>
          <p:cNvPr id="66567" name="Group 11"/>
          <p:cNvGrpSpPr>
            <a:grpSpLocks/>
          </p:cNvGrpSpPr>
          <p:nvPr/>
        </p:nvGrpSpPr>
        <p:grpSpPr bwMode="auto">
          <a:xfrm>
            <a:off x="2514600" y="2971800"/>
            <a:ext cx="990600" cy="533400"/>
            <a:chOff x="1632" y="2256"/>
            <a:chExt cx="624" cy="384"/>
          </a:xfrm>
        </p:grpSpPr>
        <p:sp>
          <p:nvSpPr>
            <p:cNvPr id="1810444" name="AutoShape 12"/>
            <p:cNvSpPr>
              <a:spLocks noChangeArrowheads="1"/>
            </p:cNvSpPr>
            <p:nvPr/>
          </p:nvSpPr>
          <p:spPr bwMode="auto">
            <a:xfrm>
              <a:off x="1632" y="2496"/>
              <a:ext cx="624" cy="144"/>
            </a:xfrm>
            <a:prstGeom prst="rightArrow">
              <a:avLst>
                <a:gd name="adj1" fmla="val 50000"/>
                <a:gd name="adj2" fmla="val 108333"/>
              </a:avLst>
            </a:prstGeom>
            <a:solidFill>
              <a:srgbClr val="100E1E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10445" name="Text Box 13"/>
            <p:cNvSpPr txBox="1">
              <a:spLocks noChangeArrowheads="1"/>
            </p:cNvSpPr>
            <p:nvPr/>
          </p:nvSpPr>
          <p:spPr bwMode="auto">
            <a:xfrm>
              <a:off x="1680" y="2256"/>
              <a:ext cx="384" cy="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800" i="1">
                  <a:cs typeface="+mn-cs"/>
                </a:rPr>
                <a:t>DP</a:t>
              </a:r>
              <a:r>
                <a:rPr lang="ja-JP" altLang="en-US" sz="1800" i="1">
                  <a:latin typeface="Arial"/>
                  <a:cs typeface="+mn-cs"/>
                </a:rPr>
                <a:t>’</a:t>
              </a:r>
              <a:endParaRPr lang="en-US" sz="1800" i="1">
                <a:cs typeface="+mn-cs"/>
              </a:endParaRPr>
            </a:p>
          </p:txBody>
        </p:sp>
      </p:grpSp>
      <p:grpSp>
        <p:nvGrpSpPr>
          <p:cNvPr id="66568" name="Group 14"/>
          <p:cNvGrpSpPr>
            <a:grpSpLocks/>
          </p:cNvGrpSpPr>
          <p:nvPr/>
        </p:nvGrpSpPr>
        <p:grpSpPr bwMode="auto">
          <a:xfrm>
            <a:off x="3124200" y="4267200"/>
            <a:ext cx="1143000" cy="609600"/>
            <a:chOff x="1968" y="2688"/>
            <a:chExt cx="720" cy="384"/>
          </a:xfrm>
        </p:grpSpPr>
        <p:sp>
          <p:nvSpPr>
            <p:cNvPr id="1810447" name="AutoShape 15"/>
            <p:cNvSpPr>
              <a:spLocks noChangeArrowheads="1"/>
            </p:cNvSpPr>
            <p:nvPr/>
          </p:nvSpPr>
          <p:spPr bwMode="auto">
            <a:xfrm>
              <a:off x="1968" y="2928"/>
              <a:ext cx="624" cy="144"/>
            </a:xfrm>
            <a:prstGeom prst="rightArrow">
              <a:avLst>
                <a:gd name="adj1" fmla="val 50000"/>
                <a:gd name="adj2" fmla="val 108333"/>
              </a:avLst>
            </a:prstGeom>
            <a:solidFill>
              <a:srgbClr val="100E1E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10448" name="Text Box 16"/>
            <p:cNvSpPr txBox="1">
              <a:spLocks noChangeArrowheads="1"/>
            </p:cNvSpPr>
            <p:nvPr/>
          </p:nvSpPr>
          <p:spPr bwMode="auto">
            <a:xfrm>
              <a:off x="1968" y="2688"/>
              <a:ext cx="720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800" i="1">
                  <a:cs typeface="+mn-cs"/>
                </a:rPr>
                <a:t>Walksat</a:t>
              </a:r>
            </a:p>
          </p:txBody>
        </p:sp>
      </p:grpSp>
      <p:grpSp>
        <p:nvGrpSpPr>
          <p:cNvPr id="66569" name="Group 17"/>
          <p:cNvGrpSpPr>
            <a:grpSpLocks/>
          </p:cNvGrpSpPr>
          <p:nvPr/>
        </p:nvGrpSpPr>
        <p:grpSpPr bwMode="auto">
          <a:xfrm>
            <a:off x="3352800" y="4953000"/>
            <a:ext cx="990600" cy="609600"/>
            <a:chOff x="2112" y="3120"/>
            <a:chExt cx="624" cy="384"/>
          </a:xfrm>
        </p:grpSpPr>
        <p:sp>
          <p:nvSpPr>
            <p:cNvPr id="1810450" name="AutoShape 18"/>
            <p:cNvSpPr>
              <a:spLocks noChangeArrowheads="1"/>
            </p:cNvSpPr>
            <p:nvPr/>
          </p:nvSpPr>
          <p:spPr bwMode="auto">
            <a:xfrm>
              <a:off x="2112" y="3312"/>
              <a:ext cx="624" cy="192"/>
            </a:xfrm>
            <a:prstGeom prst="rightArrow">
              <a:avLst>
                <a:gd name="adj1" fmla="val 50000"/>
                <a:gd name="adj2" fmla="val 81250"/>
              </a:avLst>
            </a:prstGeom>
            <a:solidFill>
              <a:srgbClr val="100E1E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10451" name="Text Box 19"/>
            <p:cNvSpPr txBox="1">
              <a:spLocks noChangeArrowheads="1"/>
            </p:cNvSpPr>
            <p:nvPr/>
          </p:nvSpPr>
          <p:spPr bwMode="auto">
            <a:xfrm>
              <a:off x="2160" y="3120"/>
              <a:ext cx="480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800" i="1">
                  <a:cs typeface="+mn-cs"/>
                </a:rPr>
                <a:t>SP</a:t>
              </a:r>
            </a:p>
          </p:txBody>
        </p:sp>
      </p:grpSp>
      <p:sp>
        <p:nvSpPr>
          <p:cNvPr id="1810452" name="Text Box 20"/>
          <p:cNvSpPr txBox="1">
            <a:spLocks noChangeArrowheads="1"/>
          </p:cNvSpPr>
          <p:nvPr/>
        </p:nvSpPr>
        <p:spPr bwMode="auto">
          <a:xfrm>
            <a:off x="1114425" y="736600"/>
            <a:ext cx="2197100" cy="409575"/>
          </a:xfrm>
          <a:prstGeom prst="rect">
            <a:avLst/>
          </a:prstGeom>
          <a:solidFill>
            <a:schemeClr val="hlink"/>
          </a:soli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i="1">
                <a:solidFill>
                  <a:schemeClr val="bg1"/>
                </a:solidFill>
                <a:cs typeface="+mn-cs"/>
              </a:rPr>
              <a:t>Linear time algs.</a:t>
            </a:r>
          </a:p>
        </p:txBody>
      </p:sp>
      <p:grpSp>
        <p:nvGrpSpPr>
          <p:cNvPr id="66571" name="Group 21"/>
          <p:cNvGrpSpPr>
            <a:grpSpLocks/>
          </p:cNvGrpSpPr>
          <p:nvPr/>
        </p:nvGrpSpPr>
        <p:grpSpPr bwMode="auto">
          <a:xfrm>
            <a:off x="2895600" y="3581400"/>
            <a:ext cx="1143000" cy="638175"/>
            <a:chOff x="1824" y="2256"/>
            <a:chExt cx="720" cy="402"/>
          </a:xfrm>
        </p:grpSpPr>
        <p:sp>
          <p:nvSpPr>
            <p:cNvPr id="1810454" name="AutoShape 22"/>
            <p:cNvSpPr>
              <a:spLocks noChangeArrowheads="1"/>
            </p:cNvSpPr>
            <p:nvPr/>
          </p:nvSpPr>
          <p:spPr bwMode="auto">
            <a:xfrm>
              <a:off x="1824" y="2496"/>
              <a:ext cx="624" cy="162"/>
            </a:xfrm>
            <a:prstGeom prst="rightArrow">
              <a:avLst>
                <a:gd name="adj1" fmla="val 50000"/>
                <a:gd name="adj2" fmla="val 96296"/>
              </a:avLst>
            </a:prstGeom>
            <a:solidFill>
              <a:srgbClr val="100E1E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10455" name="Text Box 23"/>
            <p:cNvSpPr txBox="1">
              <a:spLocks noChangeArrowheads="1"/>
            </p:cNvSpPr>
            <p:nvPr/>
          </p:nvSpPr>
          <p:spPr bwMode="auto">
            <a:xfrm>
              <a:off x="1824" y="2256"/>
              <a:ext cx="720" cy="2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i="1">
                  <a:cs typeface="+mn-cs"/>
                </a:rPr>
                <a:t>GSAT</a:t>
              </a:r>
            </a:p>
          </p:txBody>
        </p:sp>
      </p:grpSp>
      <p:sp>
        <p:nvSpPr>
          <p:cNvPr id="1810457" name="Text Box 25"/>
          <p:cNvSpPr txBox="1">
            <a:spLocks noChangeArrowheads="1"/>
          </p:cNvSpPr>
          <p:nvPr/>
        </p:nvSpPr>
        <p:spPr bwMode="auto">
          <a:xfrm>
            <a:off x="6705600" y="1676400"/>
            <a:ext cx="2197100" cy="1233488"/>
          </a:xfrm>
          <a:prstGeom prst="rect">
            <a:avLst/>
          </a:prstGeom>
          <a:solidFill>
            <a:schemeClr val="hlink"/>
          </a:soli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i="1" dirty="0">
                <a:solidFill>
                  <a:schemeClr val="bg1"/>
                </a:solidFill>
                <a:cs typeface="+mn-cs"/>
              </a:rPr>
              <a:t>Upper bounds</a:t>
            </a:r>
          </a:p>
          <a:p>
            <a:pPr>
              <a:defRPr/>
            </a:pPr>
            <a:r>
              <a:rPr lang="en-US" sz="1800" i="1" dirty="0">
                <a:solidFill>
                  <a:schemeClr val="bg1"/>
                </a:solidFill>
                <a:cs typeface="+mn-cs"/>
              </a:rPr>
              <a:t>by combinatorial</a:t>
            </a:r>
          </a:p>
          <a:p>
            <a:pPr>
              <a:defRPr/>
            </a:pPr>
            <a:r>
              <a:rPr lang="en-US" sz="1800" i="1" dirty="0">
                <a:solidFill>
                  <a:schemeClr val="bg1"/>
                </a:solidFill>
                <a:cs typeface="+mn-cs"/>
              </a:rPr>
              <a:t>arguments</a:t>
            </a:r>
          </a:p>
          <a:p>
            <a:pPr>
              <a:defRPr/>
            </a:pPr>
            <a:r>
              <a:rPr lang="en-US" sz="1800" i="1" dirty="0">
                <a:solidFill>
                  <a:schemeClr val="bg1"/>
                </a:solidFill>
                <a:cs typeface="+mn-cs"/>
              </a:rPr>
              <a:t>(</a:t>
            </a:r>
            <a:r>
              <a:rPr lang="ja-JP" altLang="en-US" sz="1800" i="1" dirty="0">
                <a:solidFill>
                  <a:schemeClr val="bg1"/>
                </a:solidFill>
                <a:latin typeface="Arial"/>
                <a:cs typeface="+mn-cs"/>
              </a:rPr>
              <a:t>’</a:t>
            </a:r>
            <a:r>
              <a:rPr lang="en-US" sz="1800" i="1" dirty="0">
                <a:solidFill>
                  <a:schemeClr val="bg1"/>
                </a:solidFill>
                <a:cs typeface="+mn-cs"/>
              </a:rPr>
              <a:t>92 – </a:t>
            </a:r>
            <a:r>
              <a:rPr lang="ja-JP" altLang="en-US" sz="1800" i="1" dirty="0">
                <a:solidFill>
                  <a:schemeClr val="bg1"/>
                </a:solidFill>
                <a:latin typeface="Arial"/>
                <a:cs typeface="+mn-cs"/>
              </a:rPr>
              <a:t>‘</a:t>
            </a:r>
            <a:r>
              <a:rPr lang="en-US" altLang="ja-JP" sz="1800" i="1" dirty="0">
                <a:solidFill>
                  <a:schemeClr val="bg1"/>
                </a:solidFill>
                <a:cs typeface="+mn-cs"/>
              </a:rPr>
              <a:t>1</a:t>
            </a:r>
            <a:r>
              <a:rPr lang="en-US" sz="1800" i="1" dirty="0">
                <a:solidFill>
                  <a:schemeClr val="bg1"/>
                </a:solidFill>
                <a:cs typeface="+mn-cs"/>
              </a:rPr>
              <a:t>5)</a:t>
            </a:r>
          </a:p>
        </p:txBody>
      </p:sp>
      <p:grpSp>
        <p:nvGrpSpPr>
          <p:cNvPr id="1810461" name="Group 29"/>
          <p:cNvGrpSpPr>
            <a:grpSpLocks/>
          </p:cNvGrpSpPr>
          <p:nvPr/>
        </p:nvGrpSpPr>
        <p:grpSpPr bwMode="auto">
          <a:xfrm>
            <a:off x="5105400" y="1066800"/>
            <a:ext cx="990600" cy="581025"/>
            <a:chOff x="3696" y="1536"/>
            <a:chExt cx="624" cy="366"/>
          </a:xfrm>
        </p:grpSpPr>
        <p:sp>
          <p:nvSpPr>
            <p:cNvPr id="1810459" name="AutoShape 27"/>
            <p:cNvSpPr>
              <a:spLocks noChangeArrowheads="1"/>
            </p:cNvSpPr>
            <p:nvPr/>
          </p:nvSpPr>
          <p:spPr bwMode="auto">
            <a:xfrm rot="10800000">
              <a:off x="3696" y="1776"/>
              <a:ext cx="624" cy="126"/>
            </a:xfrm>
            <a:prstGeom prst="rightArrow">
              <a:avLst>
                <a:gd name="adj1" fmla="val 50000"/>
                <a:gd name="adj2" fmla="val 123810"/>
              </a:avLst>
            </a:prstGeom>
            <a:solidFill>
              <a:srgbClr val="100E1E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10460" name="Text Box 28"/>
            <p:cNvSpPr txBox="1">
              <a:spLocks noChangeArrowheads="1"/>
            </p:cNvSpPr>
            <p:nvPr/>
          </p:nvSpPr>
          <p:spPr bwMode="auto">
            <a:xfrm>
              <a:off x="3792" y="1536"/>
              <a:ext cx="480" cy="2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i="1">
                  <a:cs typeface="+mn-cs"/>
                </a:rPr>
                <a:t>5.19</a:t>
              </a:r>
            </a:p>
          </p:txBody>
        </p:sp>
      </p:grpSp>
      <p:grpSp>
        <p:nvGrpSpPr>
          <p:cNvPr id="1810462" name="Group 30"/>
          <p:cNvGrpSpPr>
            <a:grpSpLocks/>
          </p:cNvGrpSpPr>
          <p:nvPr/>
        </p:nvGrpSpPr>
        <p:grpSpPr bwMode="auto">
          <a:xfrm>
            <a:off x="5029200" y="1676400"/>
            <a:ext cx="990600" cy="581025"/>
            <a:chOff x="3696" y="1536"/>
            <a:chExt cx="624" cy="366"/>
          </a:xfrm>
        </p:grpSpPr>
        <p:sp>
          <p:nvSpPr>
            <p:cNvPr id="1810463" name="AutoShape 31"/>
            <p:cNvSpPr>
              <a:spLocks noChangeArrowheads="1"/>
            </p:cNvSpPr>
            <p:nvPr/>
          </p:nvSpPr>
          <p:spPr bwMode="auto">
            <a:xfrm rot="10800000">
              <a:off x="3696" y="1776"/>
              <a:ext cx="624" cy="126"/>
            </a:xfrm>
            <a:prstGeom prst="rightArrow">
              <a:avLst>
                <a:gd name="adj1" fmla="val 50000"/>
                <a:gd name="adj2" fmla="val 123810"/>
              </a:avLst>
            </a:prstGeom>
            <a:solidFill>
              <a:srgbClr val="100E1E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10464" name="Text Box 32"/>
            <p:cNvSpPr txBox="1">
              <a:spLocks noChangeArrowheads="1"/>
            </p:cNvSpPr>
            <p:nvPr/>
          </p:nvSpPr>
          <p:spPr bwMode="auto">
            <a:xfrm>
              <a:off x="3792" y="1536"/>
              <a:ext cx="480" cy="2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i="1">
                  <a:cs typeface="+mn-cs"/>
                </a:rPr>
                <a:t>5.081 </a:t>
              </a:r>
            </a:p>
          </p:txBody>
        </p:sp>
      </p:grpSp>
      <p:grpSp>
        <p:nvGrpSpPr>
          <p:cNvPr id="1810469" name="Group 37"/>
          <p:cNvGrpSpPr>
            <a:grpSpLocks/>
          </p:cNvGrpSpPr>
          <p:nvPr/>
        </p:nvGrpSpPr>
        <p:grpSpPr bwMode="auto">
          <a:xfrm>
            <a:off x="4800600" y="2286000"/>
            <a:ext cx="990600" cy="504825"/>
            <a:chOff x="3696" y="1536"/>
            <a:chExt cx="624" cy="366"/>
          </a:xfrm>
        </p:grpSpPr>
        <p:sp>
          <p:nvSpPr>
            <p:cNvPr id="1810470" name="AutoShape 38"/>
            <p:cNvSpPr>
              <a:spLocks noChangeArrowheads="1"/>
            </p:cNvSpPr>
            <p:nvPr/>
          </p:nvSpPr>
          <p:spPr bwMode="auto">
            <a:xfrm rot="10800000">
              <a:off x="3696" y="1777"/>
              <a:ext cx="624" cy="125"/>
            </a:xfrm>
            <a:prstGeom prst="rightArrow">
              <a:avLst>
                <a:gd name="adj1" fmla="val 50000"/>
                <a:gd name="adj2" fmla="val 123810"/>
              </a:avLst>
            </a:prstGeom>
            <a:solidFill>
              <a:srgbClr val="100E1E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10471" name="Text Box 39"/>
            <p:cNvSpPr txBox="1">
              <a:spLocks noChangeArrowheads="1"/>
            </p:cNvSpPr>
            <p:nvPr/>
          </p:nvSpPr>
          <p:spPr bwMode="auto">
            <a:xfrm>
              <a:off x="3792" y="1536"/>
              <a:ext cx="480" cy="2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i="1">
                  <a:cs typeface="+mn-cs"/>
                </a:rPr>
                <a:t>4.762</a:t>
              </a:r>
            </a:p>
          </p:txBody>
        </p:sp>
      </p:grpSp>
      <p:grpSp>
        <p:nvGrpSpPr>
          <p:cNvPr id="1810472" name="Group 40"/>
          <p:cNvGrpSpPr>
            <a:grpSpLocks/>
          </p:cNvGrpSpPr>
          <p:nvPr/>
        </p:nvGrpSpPr>
        <p:grpSpPr bwMode="auto">
          <a:xfrm>
            <a:off x="4648200" y="4343400"/>
            <a:ext cx="990600" cy="504825"/>
            <a:chOff x="3696" y="1536"/>
            <a:chExt cx="624" cy="366"/>
          </a:xfrm>
        </p:grpSpPr>
        <p:sp>
          <p:nvSpPr>
            <p:cNvPr id="1810473" name="AutoShape 41"/>
            <p:cNvSpPr>
              <a:spLocks noChangeArrowheads="1"/>
            </p:cNvSpPr>
            <p:nvPr/>
          </p:nvSpPr>
          <p:spPr bwMode="auto">
            <a:xfrm rot="10800000">
              <a:off x="3696" y="1777"/>
              <a:ext cx="624" cy="125"/>
            </a:xfrm>
            <a:prstGeom prst="rightArrow">
              <a:avLst>
                <a:gd name="adj1" fmla="val 50000"/>
                <a:gd name="adj2" fmla="val 123810"/>
              </a:avLst>
            </a:prstGeom>
            <a:solidFill>
              <a:srgbClr val="100E1E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10474" name="Text Box 42"/>
            <p:cNvSpPr txBox="1">
              <a:spLocks noChangeArrowheads="1"/>
            </p:cNvSpPr>
            <p:nvPr/>
          </p:nvSpPr>
          <p:spPr bwMode="auto">
            <a:xfrm>
              <a:off x="3792" y="1536"/>
              <a:ext cx="480" cy="2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i="1">
                  <a:cs typeface="+mn-cs"/>
                </a:rPr>
                <a:t>4.596</a:t>
              </a:r>
            </a:p>
          </p:txBody>
        </p:sp>
      </p:grpSp>
      <p:grpSp>
        <p:nvGrpSpPr>
          <p:cNvPr id="1810475" name="Group 43"/>
          <p:cNvGrpSpPr>
            <a:grpSpLocks/>
          </p:cNvGrpSpPr>
          <p:nvPr/>
        </p:nvGrpSpPr>
        <p:grpSpPr bwMode="auto">
          <a:xfrm>
            <a:off x="4572000" y="4953000"/>
            <a:ext cx="990600" cy="504825"/>
            <a:chOff x="3696" y="1536"/>
            <a:chExt cx="624" cy="366"/>
          </a:xfrm>
        </p:grpSpPr>
        <p:sp>
          <p:nvSpPr>
            <p:cNvPr id="1810476" name="AutoShape 44"/>
            <p:cNvSpPr>
              <a:spLocks noChangeArrowheads="1"/>
            </p:cNvSpPr>
            <p:nvPr/>
          </p:nvSpPr>
          <p:spPr bwMode="auto">
            <a:xfrm rot="10800000">
              <a:off x="3696" y="1777"/>
              <a:ext cx="624" cy="125"/>
            </a:xfrm>
            <a:prstGeom prst="rightArrow">
              <a:avLst>
                <a:gd name="adj1" fmla="val 50000"/>
                <a:gd name="adj2" fmla="val 123810"/>
              </a:avLst>
            </a:prstGeom>
            <a:solidFill>
              <a:srgbClr val="100E1E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10477" name="Text Box 45"/>
            <p:cNvSpPr txBox="1">
              <a:spLocks noChangeArrowheads="1"/>
            </p:cNvSpPr>
            <p:nvPr/>
          </p:nvSpPr>
          <p:spPr bwMode="auto">
            <a:xfrm>
              <a:off x="3792" y="1536"/>
              <a:ext cx="480" cy="2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i="1">
                  <a:cs typeface="+mn-cs"/>
                </a:rPr>
                <a:t>4.506</a:t>
              </a:r>
            </a:p>
          </p:txBody>
        </p:sp>
      </p:grpSp>
      <p:grpSp>
        <p:nvGrpSpPr>
          <p:cNvPr id="1810478" name="Group 46"/>
          <p:cNvGrpSpPr>
            <a:grpSpLocks/>
          </p:cNvGrpSpPr>
          <p:nvPr/>
        </p:nvGrpSpPr>
        <p:grpSpPr bwMode="auto">
          <a:xfrm>
            <a:off x="4724400" y="3505200"/>
            <a:ext cx="990600" cy="581025"/>
            <a:chOff x="3696" y="1536"/>
            <a:chExt cx="624" cy="366"/>
          </a:xfrm>
        </p:grpSpPr>
        <p:sp>
          <p:nvSpPr>
            <p:cNvPr id="1810479" name="AutoShape 47"/>
            <p:cNvSpPr>
              <a:spLocks noChangeArrowheads="1"/>
            </p:cNvSpPr>
            <p:nvPr/>
          </p:nvSpPr>
          <p:spPr bwMode="auto">
            <a:xfrm rot="10800000">
              <a:off x="3696" y="1776"/>
              <a:ext cx="624" cy="126"/>
            </a:xfrm>
            <a:prstGeom prst="rightArrow">
              <a:avLst>
                <a:gd name="adj1" fmla="val 50000"/>
                <a:gd name="adj2" fmla="val 123810"/>
              </a:avLst>
            </a:prstGeom>
            <a:solidFill>
              <a:srgbClr val="100E1E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10480" name="Text Box 48"/>
            <p:cNvSpPr txBox="1">
              <a:spLocks noChangeArrowheads="1"/>
            </p:cNvSpPr>
            <p:nvPr/>
          </p:nvSpPr>
          <p:spPr bwMode="auto">
            <a:xfrm>
              <a:off x="3792" y="1536"/>
              <a:ext cx="480" cy="2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i="1">
                  <a:cs typeface="+mn-cs"/>
                </a:rPr>
                <a:t>4.601</a:t>
              </a:r>
            </a:p>
          </p:txBody>
        </p:sp>
      </p:grpSp>
      <p:grpSp>
        <p:nvGrpSpPr>
          <p:cNvPr id="1810486" name="Group 54"/>
          <p:cNvGrpSpPr>
            <a:grpSpLocks/>
          </p:cNvGrpSpPr>
          <p:nvPr/>
        </p:nvGrpSpPr>
        <p:grpSpPr bwMode="auto">
          <a:xfrm>
            <a:off x="4800600" y="2895600"/>
            <a:ext cx="990600" cy="504825"/>
            <a:chOff x="3696" y="1536"/>
            <a:chExt cx="624" cy="366"/>
          </a:xfrm>
        </p:grpSpPr>
        <p:sp>
          <p:nvSpPr>
            <p:cNvPr id="1810487" name="AutoShape 55"/>
            <p:cNvSpPr>
              <a:spLocks noChangeArrowheads="1"/>
            </p:cNvSpPr>
            <p:nvPr/>
          </p:nvSpPr>
          <p:spPr bwMode="auto">
            <a:xfrm rot="10800000">
              <a:off x="3696" y="1777"/>
              <a:ext cx="624" cy="125"/>
            </a:xfrm>
            <a:prstGeom prst="rightArrow">
              <a:avLst>
                <a:gd name="adj1" fmla="val 50000"/>
                <a:gd name="adj2" fmla="val 123810"/>
              </a:avLst>
            </a:prstGeom>
            <a:solidFill>
              <a:srgbClr val="100E1E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10488" name="Text Box 56"/>
            <p:cNvSpPr txBox="1">
              <a:spLocks noChangeArrowheads="1"/>
            </p:cNvSpPr>
            <p:nvPr/>
          </p:nvSpPr>
          <p:spPr bwMode="auto">
            <a:xfrm>
              <a:off x="3792" y="1536"/>
              <a:ext cx="480" cy="2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i="1">
                  <a:cs typeface="+mn-cs"/>
                </a:rPr>
                <a:t>4.643</a:t>
              </a:r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0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0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0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10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10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0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10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10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0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10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10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1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1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0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10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10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0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10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10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0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10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10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0457" grpId="0" animBg="1"/>
      <p:bldP spid="181045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DE551F-261A-4A41-AA58-E6AD0327CA7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6758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0"/>
            <a:ext cx="78025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>
            <a:spLocks noChangeArrowheads="1"/>
          </p:cNvSpPr>
          <p:nvPr/>
        </p:nvSpPr>
        <p:spPr bwMode="auto">
          <a:xfrm>
            <a:off x="3733800" y="609600"/>
            <a:ext cx="1447800" cy="5867400"/>
          </a:xfrm>
          <a:prstGeom prst="ellipse">
            <a:avLst/>
          </a:prstGeom>
          <a:solidFill>
            <a:srgbClr val="9EBAFE">
              <a:alpha val="32941"/>
            </a:srgbClr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426075" y="3581400"/>
            <a:ext cx="2133600" cy="8302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/>
              <a:t>The region of</a:t>
            </a:r>
          </a:p>
          <a:p>
            <a:r>
              <a:rPr lang="en-US" sz="2400"/>
              <a:t>interest</a:t>
            </a: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10600" cy="48006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cs typeface="+mn-cs"/>
              </a:rPr>
              <a:t>New types of algorithms for SAT. For example, local search methods (e.g. </a:t>
            </a:r>
            <a:r>
              <a:rPr lang="en-US" dirty="0" err="1" smtClean="0">
                <a:cs typeface="+mn-cs"/>
              </a:rPr>
              <a:t>WalkSAT</a:t>
            </a:r>
            <a:r>
              <a:rPr lang="en-US" dirty="0">
                <a:cs typeface="+mn-cs"/>
              </a:rPr>
              <a:t>)</a:t>
            </a:r>
            <a:r>
              <a:rPr lang="en-US" dirty="0" smtClean="0">
                <a:cs typeface="+mn-cs"/>
              </a:rPr>
              <a:t> and survey propagation (SP), an advanced form of belief propagation.</a:t>
            </a:r>
          </a:p>
          <a:p>
            <a:pPr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r>
              <a:rPr lang="en-US" dirty="0">
                <a:solidFill>
                  <a:srgbClr val="FF0000"/>
                </a:solidFill>
                <a:cs typeface="+mn-cs"/>
              </a:rPr>
              <a:t>G</a:t>
            </a:r>
            <a:r>
              <a:rPr lang="en-US" dirty="0" smtClean="0">
                <a:solidFill>
                  <a:srgbClr val="FF0000"/>
                </a:solidFill>
                <a:cs typeface="+mn-cs"/>
              </a:rPr>
              <a:t>eneral insights into practical complexity:</a:t>
            </a:r>
          </a:p>
          <a:p>
            <a:pPr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r>
              <a:rPr lang="en-US" dirty="0">
                <a:cs typeface="+mn-cs"/>
              </a:rPr>
              <a:t> </a:t>
            </a:r>
            <a:r>
              <a:rPr lang="en-US" dirty="0" smtClean="0">
                <a:cs typeface="+mn-cs"/>
              </a:rPr>
              <a:t> 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cs typeface="+mn-cs"/>
              </a:rPr>
              <a:t>I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cs typeface="+mn-cs"/>
              </a:rPr>
              <a:t>)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cs typeface="+mn-cs"/>
              </a:rPr>
              <a:t>E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cs typeface="+mn-cs"/>
              </a:rPr>
              <a:t>asy-hard-easy patterns and “critically constrained problems”</a:t>
            </a:r>
          </a:p>
          <a:p>
            <a:pPr>
              <a:defRPr/>
            </a:pPr>
            <a:endParaRPr lang="en-US" dirty="0" smtClean="0">
              <a:solidFill>
                <a:schemeClr val="accent2"/>
              </a:solidFill>
              <a:cs typeface="+mn-cs"/>
            </a:endParaRPr>
          </a:p>
          <a:p>
            <a:pPr>
              <a:defRPr/>
            </a:pPr>
            <a:r>
              <a:rPr lang="en-US" dirty="0">
                <a:cs typeface="+mn-cs"/>
              </a:rPr>
              <a:t> </a:t>
            </a:r>
            <a:r>
              <a:rPr lang="en-US" dirty="0" smtClean="0">
                <a:cs typeface="+mn-cs"/>
              </a:rPr>
              <a:t>  </a:t>
            </a:r>
            <a:r>
              <a:rPr lang="en-US" dirty="0" smtClean="0">
                <a:solidFill>
                  <a:srgbClr val="008200"/>
                </a:solidFill>
                <a:cs typeface="+mn-cs"/>
              </a:rPr>
              <a:t>II) Surprise observation about mixing tractable and intractable structure. E.g. 2SAT and 3SAT. Partly explains the tremendous progress in SAT solving to follow.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D23DC8-C196-BD43-A575-A5CE0A557958}" type="slidenum">
              <a:rPr lang="en-US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845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76845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768452" name="Rectangle 4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768453" name="Rectangle 5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768454" name="Rectangle 6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768455" name="Rectangle 7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768456" name="Rectangle 8"/>
          <p:cNvSpPr>
            <a:spLocks noGrp="1" noChangeArrowheads="1"/>
          </p:cNvSpPr>
          <p:nvPr>
            <p:ph type="title"/>
          </p:nvPr>
        </p:nvSpPr>
        <p:spPr>
          <a:xfrm>
            <a:off x="1219200" y="76200"/>
            <a:ext cx="7696200" cy="6858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algn="l">
              <a:defRPr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cs typeface="+mj-cs"/>
              </a:rPr>
              <a:t>Mixture of tractable and intractable structure</a:t>
            </a:r>
            <a:br>
              <a:rPr lang="en-US" sz="2400" dirty="0" smtClean="0">
                <a:solidFill>
                  <a:schemeClr val="accent1">
                    <a:lumMod val="75000"/>
                  </a:schemeClr>
                </a:solidFill>
                <a:cs typeface="+mj-cs"/>
              </a:rPr>
            </a:br>
            <a:r>
              <a:rPr lang="en-US" sz="2400" dirty="0" smtClean="0">
                <a:cs typeface="+mj-cs"/>
              </a:rPr>
              <a:t>	</a:t>
            </a:r>
          </a:p>
        </p:txBody>
      </p:sp>
      <p:pic>
        <p:nvPicPr>
          <p:cNvPr id="69640" name="Picture 10" descr="fig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47800"/>
            <a:ext cx="6915150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68459" name="Text Box 11"/>
          <p:cNvSpPr txBox="1">
            <a:spLocks noChangeArrowheads="1"/>
          </p:cNvSpPr>
          <p:nvPr/>
        </p:nvSpPr>
        <p:spPr bwMode="auto">
          <a:xfrm>
            <a:off x="2743200" y="2590800"/>
            <a:ext cx="50752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 smtClean="0">
                <a:cs typeface="+mn-cs"/>
              </a:rPr>
              <a:t>41% </a:t>
            </a:r>
            <a:r>
              <a:rPr lang="en-US" sz="2400" dirty="0">
                <a:cs typeface="+mn-cs"/>
              </a:rPr>
              <a:t>3-SAT --- exponential scaling</a:t>
            </a:r>
          </a:p>
        </p:txBody>
      </p:sp>
      <p:sp>
        <p:nvSpPr>
          <p:cNvPr id="1768460" name="Text Box 12"/>
          <p:cNvSpPr txBox="1">
            <a:spLocks noChangeArrowheads="1"/>
          </p:cNvSpPr>
          <p:nvPr/>
        </p:nvSpPr>
        <p:spPr bwMode="auto">
          <a:xfrm>
            <a:off x="3048000" y="4648200"/>
            <a:ext cx="4800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 smtClean="0">
                <a:cs typeface="+mn-cs"/>
              </a:rPr>
              <a:t>40</a:t>
            </a:r>
            <a:r>
              <a:rPr lang="en-US" sz="2400" dirty="0">
                <a:cs typeface="+mn-cs"/>
              </a:rPr>
              <a:t>% 3-SAT --- </a:t>
            </a:r>
            <a:r>
              <a:rPr lang="en-US" sz="2400" i="1" dirty="0">
                <a:cs typeface="+mn-cs"/>
              </a:rPr>
              <a:t>linear scaling</a:t>
            </a:r>
          </a:p>
        </p:txBody>
      </p:sp>
      <p:sp>
        <p:nvSpPr>
          <p:cNvPr id="1768461" name="Text Box 13"/>
          <p:cNvSpPr txBox="1">
            <a:spLocks noChangeArrowheads="1"/>
          </p:cNvSpPr>
          <p:nvPr/>
        </p:nvSpPr>
        <p:spPr bwMode="auto">
          <a:xfrm>
            <a:off x="3124200" y="3413125"/>
            <a:ext cx="37655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i="1" dirty="0">
                <a:solidFill>
                  <a:srgbClr val="00279F"/>
                </a:solidFill>
                <a:cs typeface="+mn-cs"/>
              </a:rPr>
              <a:t>Mixing 2-SAT (tractable)</a:t>
            </a:r>
          </a:p>
          <a:p>
            <a:pPr>
              <a:defRPr/>
            </a:pPr>
            <a:r>
              <a:rPr lang="en-US" sz="2000" i="1" dirty="0">
                <a:solidFill>
                  <a:srgbClr val="00279F"/>
                </a:solidFill>
                <a:cs typeface="+mn-cs"/>
              </a:rPr>
              <a:t>&amp; 3-SAT (intractable) clauses.</a:t>
            </a:r>
          </a:p>
        </p:txBody>
      </p:sp>
      <p:sp>
        <p:nvSpPr>
          <p:cNvPr id="1768462" name="Text Box 14"/>
          <p:cNvSpPr txBox="1">
            <a:spLocks noChangeArrowheads="1"/>
          </p:cNvSpPr>
          <p:nvPr/>
        </p:nvSpPr>
        <p:spPr bwMode="auto">
          <a:xfrm>
            <a:off x="193675" y="6521450"/>
            <a:ext cx="3027363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0" i="1" dirty="0">
                <a:cs typeface="+mn-cs"/>
              </a:rPr>
              <a:t>(</a:t>
            </a:r>
            <a:r>
              <a:rPr lang="en-US" b="0" i="1" dirty="0" err="1">
                <a:cs typeface="+mn-cs"/>
              </a:rPr>
              <a:t>Monasson</a:t>
            </a:r>
            <a:r>
              <a:rPr lang="en-US" b="0" i="1" dirty="0">
                <a:cs typeface="+mn-cs"/>
              </a:rPr>
              <a:t>, Selman et al. 99)</a:t>
            </a:r>
          </a:p>
        </p:txBody>
      </p:sp>
      <p:sp>
        <p:nvSpPr>
          <p:cNvPr id="1768463" name="Text Box 15"/>
          <p:cNvSpPr txBox="1">
            <a:spLocks noChangeArrowheads="1"/>
          </p:cNvSpPr>
          <p:nvPr/>
        </p:nvSpPr>
        <p:spPr bwMode="auto">
          <a:xfrm rot="16200000">
            <a:off x="45244" y="3788569"/>
            <a:ext cx="2046288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400" i="1">
                <a:cs typeface="+mn-cs"/>
              </a:rPr>
              <a:t>Medium cost</a:t>
            </a:r>
          </a:p>
        </p:txBody>
      </p:sp>
      <p:sp>
        <p:nvSpPr>
          <p:cNvPr id="1768464" name="Text Box 16"/>
          <p:cNvSpPr txBox="1">
            <a:spLocks noChangeArrowheads="1"/>
          </p:cNvSpPr>
          <p:nvPr/>
        </p:nvSpPr>
        <p:spPr bwMode="auto">
          <a:xfrm>
            <a:off x="3810000" y="6400800"/>
            <a:ext cx="2268538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i="1">
                <a:cs typeface="+mn-cs"/>
              </a:rPr>
              <a:t>Num variables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01788" y="457200"/>
            <a:ext cx="5962650" cy="8302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From </a:t>
            </a:r>
            <a:r>
              <a:rPr lang="en-US" sz="2400" dirty="0">
                <a:solidFill>
                  <a:srgbClr val="FF0000"/>
                </a:solidFill>
              </a:rPr>
              <a:t>2</a:t>
            </a:r>
            <a:r>
              <a:rPr lang="en-US" sz="3600" baseline="30000" dirty="0">
                <a:solidFill>
                  <a:srgbClr val="FF0000"/>
                </a:solidFill>
              </a:rPr>
              <a:t>O(N)</a:t>
            </a:r>
            <a:r>
              <a:rPr lang="en-US" sz="36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</a:t>
            </a:r>
            <a:r>
              <a:rPr lang="en-US" sz="2400" dirty="0">
                <a:solidFill>
                  <a:srgbClr val="FF0000"/>
                </a:solidFill>
              </a:rPr>
              <a:t>O(N)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scaling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if sufficient</a:t>
            </a:r>
            <a:b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tractable structure is uncovered!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55346" y="1066800"/>
            <a:ext cx="3703733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Millions of variables! </a:t>
            </a:r>
            <a:r>
              <a:rPr lang="en-US" sz="3600" b="0" dirty="0">
                <a:solidFill>
                  <a:srgbClr val="FF0000"/>
                </a:solidFill>
                <a:sym typeface="Wingdings"/>
              </a:rPr>
              <a:t></a:t>
            </a:r>
            <a:endParaRPr lang="en-US" sz="2800" b="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0963" y="1295400"/>
            <a:ext cx="2974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 dirty="0">
                <a:solidFill>
                  <a:srgbClr val="008200"/>
                </a:solidFill>
              </a:rPr>
              <a:t>Few 100s </a:t>
            </a:r>
            <a:r>
              <a:rPr lang="en-US" sz="2400" dirty="0" err="1">
                <a:solidFill>
                  <a:srgbClr val="008200"/>
                </a:solidFill>
              </a:rPr>
              <a:t>vars</a:t>
            </a:r>
            <a:r>
              <a:rPr lang="en-US" sz="2400" dirty="0">
                <a:solidFill>
                  <a:srgbClr val="008200"/>
                </a:solidFill>
              </a:rPr>
              <a:t> max</a:t>
            </a:r>
          </a:p>
        </p:txBody>
      </p:sp>
      <p:sp>
        <p:nvSpPr>
          <p:cNvPr id="19" name="Down Arrow 18"/>
          <p:cNvSpPr/>
          <p:nvPr/>
        </p:nvSpPr>
        <p:spPr bwMode="auto">
          <a:xfrm rot="3849844">
            <a:off x="1703388" y="652462"/>
            <a:ext cx="381000" cy="974725"/>
          </a:xfrm>
          <a:prstGeom prst="downArrow">
            <a:avLst>
              <a:gd name="adj1" fmla="val 42977"/>
              <a:gd name="adj2" fmla="val 50000"/>
            </a:avLst>
          </a:prstGeom>
          <a:solidFill>
            <a:schemeClr val="accent6">
              <a:alpha val="47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1" name="Down Arrow 20"/>
          <p:cNvSpPr/>
          <p:nvPr/>
        </p:nvSpPr>
        <p:spPr bwMode="auto">
          <a:xfrm rot="17897920">
            <a:off x="4444207" y="672306"/>
            <a:ext cx="381000" cy="976313"/>
          </a:xfrm>
          <a:prstGeom prst="downArrow">
            <a:avLst>
              <a:gd name="adj1" fmla="val 42977"/>
              <a:gd name="adj2" fmla="val 50000"/>
            </a:avLst>
          </a:prstGeom>
          <a:solidFill>
            <a:schemeClr val="accent6">
              <a:alpha val="53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2" name="Curved Left Arrow 21"/>
          <p:cNvSpPr/>
          <p:nvPr/>
        </p:nvSpPr>
        <p:spPr bwMode="auto">
          <a:xfrm>
            <a:off x="7796731" y="2667000"/>
            <a:ext cx="1347269" cy="2667000"/>
          </a:xfrm>
          <a:prstGeom prst="curvedLef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574343" y="3352800"/>
            <a:ext cx="1971187" cy="1200328"/>
          </a:xfrm>
          <a:prstGeom prst="rect">
            <a:avLst/>
          </a:prstGeom>
          <a:solidFill>
            <a:schemeClr val="bg1"/>
          </a:solidFill>
          <a:ln w="28575" cmpd="sng">
            <a:solidFill>
              <a:schemeClr val="accent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chemeClr val="accent2">
                    <a:lumMod val="75000"/>
                  </a:schemeClr>
                </a:solidFill>
              </a:rPr>
              <a:t>Sudden</a:t>
            </a:r>
          </a:p>
          <a:p>
            <a:r>
              <a:rPr lang="en-US" sz="2400" i="1" dirty="0">
                <a:solidFill>
                  <a:schemeClr val="accent2">
                    <a:lumMod val="75000"/>
                  </a:schemeClr>
                </a:solidFill>
              </a:rPr>
              <a:t>c</a:t>
            </a:r>
            <a:r>
              <a:rPr lang="en-US" sz="2400" i="1" dirty="0" smtClean="0">
                <a:solidFill>
                  <a:schemeClr val="accent2">
                    <a:lumMod val="75000"/>
                  </a:schemeClr>
                </a:solidFill>
              </a:rPr>
              <a:t>ollapse of</a:t>
            </a:r>
          </a:p>
          <a:p>
            <a:r>
              <a:rPr lang="en-US" sz="2400" i="1" dirty="0" smtClean="0">
                <a:solidFill>
                  <a:schemeClr val="accent2">
                    <a:lumMod val="75000"/>
                  </a:schemeClr>
                </a:solidFill>
              </a:rPr>
              <a:t>complexity!</a:t>
            </a:r>
            <a:endParaRPr lang="en-US" sz="24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Left Arrow 6"/>
          <p:cNvSpPr/>
          <p:nvPr/>
        </p:nvSpPr>
        <p:spPr bwMode="auto">
          <a:xfrm rot="15443292">
            <a:off x="1977942" y="4372457"/>
            <a:ext cx="2238740" cy="381000"/>
          </a:xfrm>
          <a:prstGeom prst="leftArrow">
            <a:avLst/>
          </a:prstGeom>
          <a:solidFill>
            <a:srgbClr val="FFC42E">
              <a:alpha val="5000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hlink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2548" y="1524000"/>
            <a:ext cx="573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0" dirty="0" smtClean="0">
                <a:sym typeface="Wingdings"/>
              </a:rPr>
              <a:t></a:t>
            </a:r>
            <a:endParaRPr lang="en-US" sz="3600" b="0" dirty="0"/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8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68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68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68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68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8459" grpId="0"/>
      <p:bldP spid="1768460" grpId="0"/>
      <p:bldP spid="3" grpId="0"/>
      <p:bldP spid="4" grpId="0"/>
      <p:bldP spid="19" grpId="0" animBg="1"/>
      <p:bldP spid="21" grpId="0" animBg="1"/>
      <p:bldP spid="22" grpId="0" animBg="1"/>
      <p:bldP spid="6" grpId="0" animBg="1"/>
      <p:bldP spid="7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latin typeface="Arial" charset="0"/>
                <a:ea typeface="ＭＳ Ｐゴシック" charset="0"/>
              </a:rPr>
              <a:t>Scaling-Up Reasoning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8686800" cy="5029200"/>
          </a:xfrm>
        </p:spPr>
        <p:txBody>
          <a:bodyPr/>
          <a:lstStyle/>
          <a:p>
            <a:pPr>
              <a:defRPr/>
            </a:pPr>
            <a:r>
              <a:rPr lang="en-US" sz="2400" dirty="0"/>
              <a:t>K</a:t>
            </a:r>
            <a:r>
              <a:rPr lang="en-US" sz="2400" dirty="0" smtClean="0"/>
              <a:t>ey to scalability in reasoning is </a:t>
            </a:r>
            <a:r>
              <a:rPr lang="en-US" sz="2400" dirty="0" smtClean="0">
                <a:solidFill>
                  <a:srgbClr val="FF0000"/>
                </a:solidFill>
              </a:rPr>
              <a:t>uncovering</a:t>
            </a:r>
          </a:p>
          <a:p>
            <a:pPr>
              <a:defRPr/>
            </a:pP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     substantial tractable substructure. </a:t>
            </a:r>
          </a:p>
          <a:p>
            <a:pPr>
              <a:defRPr/>
            </a:pP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smtClean="0">
                <a:solidFill>
                  <a:srgbClr val="FF0000"/>
                </a:solidFill>
              </a:rPr>
              <a:t>     </a:t>
            </a:r>
            <a:endParaRPr lang="en-US" dirty="0"/>
          </a:p>
          <a:p>
            <a:pPr>
              <a:defRPr/>
            </a:pPr>
            <a:r>
              <a:rPr lang="en-US" sz="2400" dirty="0" smtClean="0"/>
              <a:t>Mechanisms:</a:t>
            </a:r>
            <a:endParaRPr lang="en-US" dirty="0"/>
          </a:p>
          <a:p>
            <a:pPr marL="514350" indent="-514350">
              <a:buFontTx/>
              <a:buAutoNum type="romanUcParenR"/>
              <a:defRPr/>
            </a:pPr>
            <a:r>
              <a:rPr lang="en-US" dirty="0" smtClean="0"/>
              <a:t>Constraint propagation (CSP) and </a:t>
            </a:r>
            <a:r>
              <a:rPr lang="en-US" dirty="0"/>
              <a:t>u</a:t>
            </a:r>
            <a:r>
              <a:rPr lang="en-US" dirty="0" smtClean="0"/>
              <a:t>nit-propagation (SAT).</a:t>
            </a:r>
          </a:p>
          <a:p>
            <a:pPr marL="0" indent="0">
              <a:defRPr/>
            </a:pPr>
            <a:r>
              <a:rPr lang="en-US" dirty="0"/>
              <a:t> </a:t>
            </a:r>
            <a:r>
              <a:rPr lang="en-US" dirty="0" smtClean="0"/>
              <a:t>      Incomplete but highly efficient “sub-inference.”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II)   Clause learning (“no-good learning”) adds derived constraints</a:t>
            </a:r>
          </a:p>
          <a:p>
            <a:pPr>
              <a:defRPr/>
            </a:pPr>
            <a:r>
              <a:rPr lang="en-US" dirty="0"/>
              <a:t> </a:t>
            </a:r>
            <a:r>
              <a:rPr lang="en-US" dirty="0" smtClean="0"/>
              <a:t>     during search. Helps I). </a:t>
            </a:r>
          </a:p>
          <a:p>
            <a:pPr>
              <a:defRPr/>
            </a:pPr>
            <a:r>
              <a:rPr lang="en-US" dirty="0"/>
              <a:t> </a:t>
            </a:r>
            <a:r>
              <a:rPr lang="en-US" dirty="0" smtClean="0"/>
              <a:t>     Conflict Directed Clause Learning (CDCL) SAT solvers.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|||)  Randomization, restarts, and heuristic branching.</a:t>
            </a:r>
          </a:p>
          <a:p>
            <a:pPr>
              <a:defRPr/>
            </a:pPr>
            <a:r>
              <a:rPr lang="en-US" dirty="0"/>
              <a:t> </a:t>
            </a:r>
            <a:r>
              <a:rPr lang="en-US" dirty="0" smtClean="0"/>
              <a:t>     Backdoor variables.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7ECA00-EAFD-7046-8E47-DFC04B5D3EE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228600" y="1676400"/>
            <a:ext cx="7543800" cy="984985"/>
          </a:xfrm>
          <a:prstGeom prst="roundRect">
            <a:avLst/>
          </a:prstGeom>
          <a:solidFill>
            <a:schemeClr val="accent1">
              <a:alpha val="43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/>
          <a:lstStyle/>
          <a:p>
            <a:endParaRPr lang="en-US"/>
          </a:p>
        </p:txBody>
      </p:sp>
      <p:sp>
        <p:nvSpPr>
          <p:cNvPr id="7" name="Sun 6"/>
          <p:cNvSpPr/>
          <p:nvPr/>
        </p:nvSpPr>
        <p:spPr bwMode="auto">
          <a:xfrm>
            <a:off x="6096001" y="152400"/>
            <a:ext cx="3048000" cy="1371600"/>
          </a:xfrm>
          <a:prstGeom prst="sun">
            <a:avLst/>
          </a:prstGeom>
          <a:solidFill>
            <a:srgbClr val="FFC42E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978272" y="457200"/>
            <a:ext cx="12679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Principle</a:t>
            </a:r>
          </a:p>
          <a:p>
            <a:r>
              <a:rPr lang="en-US" sz="2000" dirty="0"/>
              <a:t>I</a:t>
            </a: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Arial" charset="0"/>
                <a:ea typeface="ＭＳ Ｐゴシック" charset="0"/>
              </a:rPr>
              <a:t>Scaling-Up Reasoning,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686800" cy="3124200"/>
          </a:xfrm>
        </p:spPr>
        <p:txBody>
          <a:bodyPr/>
          <a:lstStyle/>
          <a:p>
            <a:pPr>
              <a:defRPr/>
            </a:pPr>
            <a:endParaRPr lang="en-US" sz="2400" dirty="0" smtClean="0"/>
          </a:p>
          <a:p>
            <a:pPr>
              <a:defRPr/>
            </a:pPr>
            <a:r>
              <a:rPr lang="en-US" sz="2400" dirty="0" smtClean="0"/>
              <a:t>Techniques scale up reasoning from </a:t>
            </a:r>
          </a:p>
          <a:p>
            <a:pPr>
              <a:defRPr/>
            </a:pPr>
            <a:r>
              <a:rPr lang="en-US" sz="2400" dirty="0"/>
              <a:t> </a:t>
            </a:r>
            <a:r>
              <a:rPr lang="en-US" sz="2400" dirty="0" smtClean="0"/>
              <a:t>  </a:t>
            </a:r>
            <a:r>
              <a:rPr lang="en-US" sz="2400" dirty="0" smtClean="0">
                <a:solidFill>
                  <a:srgbClr val="FF0000"/>
                </a:solidFill>
              </a:rPr>
              <a:t>a few hundred of variables max </a:t>
            </a:r>
            <a:r>
              <a:rPr lang="en-US" sz="2400" dirty="0" smtClean="0"/>
              <a:t>in the early 90s  to</a:t>
            </a:r>
          </a:p>
          <a:p>
            <a:pPr>
              <a:defRPr/>
            </a:pPr>
            <a:r>
              <a:rPr lang="en-US" sz="2400" dirty="0"/>
              <a:t> </a:t>
            </a:r>
            <a:r>
              <a:rPr lang="en-US" sz="2400" dirty="0" smtClean="0"/>
              <a:t>  </a:t>
            </a:r>
            <a:r>
              <a:rPr lang="en-US" sz="2400" dirty="0" smtClean="0">
                <a:solidFill>
                  <a:srgbClr val="FF0000"/>
                </a:solidFill>
              </a:rPr>
              <a:t>10+ million variable </a:t>
            </a:r>
            <a:r>
              <a:rPr lang="en-US" sz="2400" dirty="0" smtClean="0"/>
              <a:t>problems for current SAT solvers.</a:t>
            </a:r>
          </a:p>
          <a:p>
            <a:pPr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 smtClean="0"/>
              <a:t>We can now revisit McCarthy’s automated inference</a:t>
            </a:r>
          </a:p>
          <a:p>
            <a:pPr>
              <a:defRPr/>
            </a:pPr>
            <a:r>
              <a:rPr lang="en-US" sz="2400" dirty="0"/>
              <a:t> </a:t>
            </a:r>
            <a:r>
              <a:rPr lang="en-US" sz="2400" dirty="0" smtClean="0"/>
              <a:t>  paradigm.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6F3821-012A-DA43-B4D2-7EFB43D8189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09600" y="4038600"/>
            <a:ext cx="7848600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800" dirty="0"/>
              <a:t>Contributors: [</a:t>
            </a:r>
            <a:r>
              <a:rPr lang="en-US" sz="1800" dirty="0" smtClean="0"/>
              <a:t>random </a:t>
            </a:r>
            <a:r>
              <a:rPr lang="en-US" sz="1800" dirty="0"/>
              <a:t>order</a:t>
            </a:r>
            <a:r>
              <a:rPr lang="en-US" sz="1800" dirty="0" smtClean="0"/>
              <a:t>] Gomes, </a:t>
            </a:r>
            <a:r>
              <a:rPr lang="en-US" sz="1800" dirty="0" err="1"/>
              <a:t>Kautz</a:t>
            </a:r>
            <a:r>
              <a:rPr lang="en-US" sz="1800" dirty="0"/>
              <a:t>, </a:t>
            </a:r>
            <a:r>
              <a:rPr lang="en-US" sz="1800" dirty="0" err="1" smtClean="0"/>
              <a:t>Sabharwal</a:t>
            </a:r>
            <a:r>
              <a:rPr lang="en-US" sz="1800" dirty="0" smtClean="0"/>
              <a:t>, </a:t>
            </a:r>
            <a:r>
              <a:rPr lang="en-US" sz="1800" dirty="0" err="1" smtClean="0"/>
              <a:t>Ermon</a:t>
            </a:r>
            <a:r>
              <a:rPr lang="en-US" sz="1800" dirty="0" smtClean="0"/>
              <a:t>, Kroc, Levesque, Horvitz, </a:t>
            </a:r>
            <a:r>
              <a:rPr lang="en-US" sz="1800" dirty="0" err="1" smtClean="0"/>
              <a:t>Bessiere</a:t>
            </a:r>
            <a:r>
              <a:rPr lang="en-US" sz="1800" dirty="0"/>
              <a:t>, Walsh, </a:t>
            </a:r>
            <a:r>
              <a:rPr lang="en-US" sz="1800" dirty="0" smtClean="0"/>
              <a:t>Gent</a:t>
            </a:r>
            <a:r>
              <a:rPr lang="en-US" sz="1800" dirty="0"/>
              <a:t>, </a:t>
            </a:r>
            <a:r>
              <a:rPr lang="en-US" sz="1800" dirty="0" err="1" smtClean="0"/>
              <a:t>Zecchina</a:t>
            </a:r>
            <a:r>
              <a:rPr lang="en-US" sz="1800" dirty="0" smtClean="0"/>
              <a:t>, Mitchell</a:t>
            </a:r>
            <a:r>
              <a:rPr lang="en-US" sz="1800" dirty="0"/>
              <a:t>, </a:t>
            </a:r>
            <a:r>
              <a:rPr lang="en-US" sz="1800" dirty="0" err="1"/>
              <a:t>Leyton</a:t>
            </a:r>
            <a:r>
              <a:rPr lang="en-US" sz="1800" dirty="0"/>
              <a:t>-Brown, </a:t>
            </a:r>
            <a:r>
              <a:rPr lang="en-US" sz="1800" dirty="0" smtClean="0"/>
              <a:t>Chen, Huang, </a:t>
            </a:r>
            <a:r>
              <a:rPr lang="en-US" sz="1800" dirty="0" err="1" smtClean="0"/>
              <a:t>Rintanen</a:t>
            </a:r>
            <a:r>
              <a:rPr lang="en-US" sz="1800" dirty="0" smtClean="0"/>
              <a:t>, </a:t>
            </a:r>
            <a:r>
              <a:rPr lang="en-US" sz="1800" dirty="0" err="1" smtClean="0"/>
              <a:t>Hoos</a:t>
            </a:r>
            <a:r>
              <a:rPr lang="en-US" sz="1800" dirty="0"/>
              <a:t>, </a:t>
            </a:r>
            <a:r>
              <a:rPr lang="en-US" sz="1800" dirty="0" err="1"/>
              <a:t>Achlioptas</a:t>
            </a:r>
            <a:r>
              <a:rPr lang="en-US" sz="1800" dirty="0"/>
              <a:t>, </a:t>
            </a:r>
            <a:r>
              <a:rPr lang="en-US" sz="1800" dirty="0" err="1"/>
              <a:t>Cheeseman</a:t>
            </a:r>
            <a:r>
              <a:rPr lang="en-US" sz="1800" dirty="0"/>
              <a:t>, </a:t>
            </a:r>
            <a:r>
              <a:rPr lang="en-US" sz="1800" dirty="0" err="1" smtClean="0"/>
              <a:t>Kirkpatrick,Sandholm</a:t>
            </a:r>
            <a:r>
              <a:rPr lang="en-US" sz="1800" dirty="0" smtClean="0"/>
              <a:t>, </a:t>
            </a:r>
            <a:r>
              <a:rPr lang="en-US" sz="1800" dirty="0" err="1"/>
              <a:t>Chayes</a:t>
            </a:r>
            <a:r>
              <a:rPr lang="en-US" sz="1800" dirty="0"/>
              <a:t>, </a:t>
            </a:r>
            <a:r>
              <a:rPr lang="en-US" sz="1800" dirty="0" err="1"/>
              <a:t>Brogs</a:t>
            </a:r>
            <a:r>
              <a:rPr lang="en-US" sz="1800" dirty="0"/>
              <a:t>, Marques-Silva, Malik, </a:t>
            </a:r>
            <a:r>
              <a:rPr lang="en-US" sz="1800" dirty="0" smtClean="0"/>
              <a:t>O’Sullivan, Zhang</a:t>
            </a:r>
            <a:r>
              <a:rPr lang="en-US" sz="1800" dirty="0"/>
              <a:t>, </a:t>
            </a:r>
            <a:r>
              <a:rPr lang="en-US" sz="1800" dirty="0" err="1"/>
              <a:t>Lynce</a:t>
            </a:r>
            <a:r>
              <a:rPr lang="en-US" sz="1800" dirty="0"/>
              <a:t>, </a:t>
            </a:r>
            <a:r>
              <a:rPr lang="en-US" sz="1800" dirty="0" smtClean="0"/>
              <a:t>Horvitz, </a:t>
            </a:r>
            <a:r>
              <a:rPr lang="en-US" sz="1800" dirty="0" err="1" smtClean="0"/>
              <a:t>Willams</a:t>
            </a:r>
            <a:r>
              <a:rPr lang="en-US" sz="1800" dirty="0" smtClean="0"/>
              <a:t>, </a:t>
            </a:r>
            <a:r>
              <a:rPr lang="en-US" sz="1800" dirty="0"/>
              <a:t>van </a:t>
            </a:r>
            <a:r>
              <a:rPr lang="en-US" sz="1800" dirty="0" err="1"/>
              <a:t>Harmelen</a:t>
            </a:r>
            <a:r>
              <a:rPr lang="en-US" sz="1800" dirty="0"/>
              <a:t>, van </a:t>
            </a:r>
            <a:r>
              <a:rPr lang="en-US" sz="1800" dirty="0" err="1"/>
              <a:t>Gelder</a:t>
            </a:r>
            <a:r>
              <a:rPr lang="en-US" sz="1800" dirty="0"/>
              <a:t>, </a:t>
            </a:r>
            <a:r>
              <a:rPr lang="en-US" sz="1800" dirty="0" err="1"/>
              <a:t>Sinz</a:t>
            </a:r>
            <a:r>
              <a:rPr lang="en-US" sz="1800" dirty="0"/>
              <a:t>, </a:t>
            </a:r>
            <a:r>
              <a:rPr lang="en-US" sz="1800" dirty="0" err="1" smtClean="0"/>
              <a:t>Dilkina</a:t>
            </a:r>
            <a:r>
              <a:rPr lang="en-US" sz="1800" dirty="0"/>
              <a:t>, </a:t>
            </a:r>
            <a:r>
              <a:rPr lang="en-US" sz="1800" dirty="0" err="1"/>
              <a:t>Yexiang</a:t>
            </a:r>
            <a:r>
              <a:rPr lang="en-US" sz="1800" dirty="0"/>
              <a:t>, </a:t>
            </a:r>
            <a:r>
              <a:rPr lang="en-US" sz="1800" dirty="0" err="1"/>
              <a:t>Darwich</a:t>
            </a:r>
            <a:r>
              <a:rPr lang="en-US" sz="1800" dirty="0"/>
              <a:t>, </a:t>
            </a:r>
            <a:r>
              <a:rPr lang="en-US" sz="1800" dirty="0" err="1"/>
              <a:t>LeBras</a:t>
            </a:r>
            <a:r>
              <a:rPr lang="en-US" sz="1800" dirty="0"/>
              <a:t>, Wei Wei, </a:t>
            </a:r>
            <a:r>
              <a:rPr lang="en-US" sz="1800" dirty="0" err="1"/>
              <a:t>Freuder</a:t>
            </a:r>
            <a:r>
              <a:rPr lang="en-US" sz="1800" dirty="0"/>
              <a:t>, Wilson, </a:t>
            </a:r>
            <a:r>
              <a:rPr lang="en-US" sz="1800" dirty="0" err="1"/>
              <a:t>Kambhampati</a:t>
            </a:r>
            <a:r>
              <a:rPr lang="en-US" sz="1800" dirty="0"/>
              <a:t>, Hoffmann</a:t>
            </a:r>
            <a:r>
              <a:rPr lang="en-US" sz="1800" dirty="0" smtClean="0"/>
              <a:t>, </a:t>
            </a:r>
            <a:r>
              <a:rPr lang="en-US" sz="1800" dirty="0" err="1" smtClean="0"/>
              <a:t>Bierre</a:t>
            </a:r>
            <a:r>
              <a:rPr lang="en-US" sz="1800" dirty="0" smtClean="0"/>
              <a:t>, Papadimitriou, Bacchus</a:t>
            </a:r>
            <a:r>
              <a:rPr lang="en-US" sz="1800" dirty="0"/>
              <a:t>, </a:t>
            </a:r>
            <a:r>
              <a:rPr lang="en-US" sz="1800" dirty="0" err="1"/>
              <a:t>Beame</a:t>
            </a:r>
            <a:r>
              <a:rPr lang="en-US" sz="1800" dirty="0"/>
              <a:t>, </a:t>
            </a:r>
            <a:r>
              <a:rPr lang="en-US" sz="1800" dirty="0" err="1"/>
              <a:t>Pitassi</a:t>
            </a:r>
            <a:r>
              <a:rPr lang="en-US" sz="1800" dirty="0"/>
              <a:t>, </a:t>
            </a:r>
            <a:r>
              <a:rPr lang="en-US" sz="1800" dirty="0" err="1"/>
              <a:t>McAllester</a:t>
            </a:r>
            <a:r>
              <a:rPr lang="en-US" sz="1800" dirty="0"/>
              <a:t>, Weld, </a:t>
            </a:r>
            <a:r>
              <a:rPr lang="en-US" sz="1800" dirty="0" err="1"/>
              <a:t>Geffner</a:t>
            </a:r>
            <a:r>
              <a:rPr lang="en-US" sz="1800" dirty="0"/>
              <a:t>, </a:t>
            </a:r>
            <a:r>
              <a:rPr lang="en-US" sz="1800" dirty="0" err="1" smtClean="0"/>
              <a:t>Samulowitz</a:t>
            </a:r>
            <a:r>
              <a:rPr lang="en-US" sz="1800" dirty="0" smtClean="0"/>
              <a:t>, </a:t>
            </a:r>
            <a:r>
              <a:rPr lang="en-US" sz="1800" dirty="0" err="1" smtClean="0"/>
              <a:t>Sellmann</a:t>
            </a:r>
            <a:r>
              <a:rPr lang="en-US" sz="1800" dirty="0" smtClean="0"/>
              <a:t>, </a:t>
            </a:r>
            <a:r>
              <a:rPr lang="en-US" sz="1800" dirty="0" err="1" smtClean="0"/>
              <a:t>Seider</a:t>
            </a:r>
            <a:r>
              <a:rPr lang="en-US" sz="1800" dirty="0" smtClean="0"/>
              <a:t>, Clarke, </a:t>
            </a:r>
            <a:r>
              <a:rPr lang="en-US" sz="1800" dirty="0" err="1" smtClean="0"/>
              <a:t>Impagliazzo</a:t>
            </a:r>
            <a:r>
              <a:rPr lang="en-US" sz="1800" dirty="0" smtClean="0"/>
              <a:t>, </a:t>
            </a:r>
            <a:r>
              <a:rPr lang="en-US" sz="1800" dirty="0" err="1" smtClean="0"/>
              <a:t>Manya</a:t>
            </a:r>
            <a:r>
              <a:rPr lang="en-US" sz="1800" dirty="0" smtClean="0"/>
              <a:t>, </a:t>
            </a:r>
            <a:r>
              <a:rPr lang="en-US" sz="1800" dirty="0" err="1" smtClean="0"/>
              <a:t>Ansotague</a:t>
            </a:r>
            <a:r>
              <a:rPr lang="en-US" sz="1800" dirty="0" smtClean="0"/>
              <a:t>, </a:t>
            </a:r>
            <a:r>
              <a:rPr lang="en-US" sz="1800" dirty="0" err="1" smtClean="0"/>
              <a:t>Szeider</a:t>
            </a:r>
            <a:r>
              <a:rPr lang="en-US" sz="1800" dirty="0" smtClean="0"/>
              <a:t>, and </a:t>
            </a:r>
            <a:r>
              <a:rPr lang="en-US" sz="1800" dirty="0"/>
              <a:t>others</a:t>
            </a:r>
            <a:r>
              <a:rPr lang="en-US" sz="1800" dirty="0" smtClean="0"/>
              <a:t>!!</a:t>
            </a:r>
            <a:endParaRPr lang="en-US" sz="1800" dirty="0"/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3" name="Picture 2" descr="pag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609600"/>
            <a:ext cx="4857750" cy="562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38435" name="Text Box 3"/>
          <p:cNvSpPr txBox="1">
            <a:spLocks noChangeArrowheads="1"/>
          </p:cNvSpPr>
          <p:nvPr/>
        </p:nvSpPr>
        <p:spPr bwMode="auto">
          <a:xfrm>
            <a:off x="3721100" y="2220913"/>
            <a:ext cx="27876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>
                <a:solidFill>
                  <a:srgbClr val="CC0000"/>
                </a:solidFill>
                <a:cs typeface="+mn-cs"/>
              </a:rPr>
              <a:t>I.e.,  ((not x_1) or x_7)</a:t>
            </a:r>
          </a:p>
          <a:p>
            <a:pPr>
              <a:defRPr/>
            </a:pPr>
            <a:r>
              <a:rPr lang="en-US" sz="2000">
                <a:solidFill>
                  <a:srgbClr val="CC0000"/>
                </a:solidFill>
                <a:cs typeface="+mn-cs"/>
              </a:rPr>
              <a:t>        ((not x_1) or x_6)</a:t>
            </a:r>
          </a:p>
          <a:p>
            <a:pPr>
              <a:defRPr/>
            </a:pPr>
            <a:r>
              <a:rPr lang="en-US" sz="2000">
                <a:solidFill>
                  <a:srgbClr val="CC0000"/>
                </a:solidFill>
                <a:cs typeface="+mn-cs"/>
              </a:rPr>
              <a:t> etc.</a:t>
            </a:r>
          </a:p>
        </p:txBody>
      </p:sp>
      <p:sp>
        <p:nvSpPr>
          <p:cNvPr id="1938436" name="Text Box 4"/>
          <p:cNvSpPr txBox="1">
            <a:spLocks noChangeArrowheads="1"/>
          </p:cNvSpPr>
          <p:nvPr/>
        </p:nvSpPr>
        <p:spPr bwMode="auto">
          <a:xfrm>
            <a:off x="5427663" y="1828800"/>
            <a:ext cx="18415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 sz="2000">
              <a:cs typeface="+mn-cs"/>
            </a:endParaRPr>
          </a:p>
        </p:txBody>
      </p:sp>
      <p:sp>
        <p:nvSpPr>
          <p:cNvPr id="1938437" name="Text Box 5"/>
          <p:cNvSpPr txBox="1">
            <a:spLocks noChangeArrowheads="1"/>
          </p:cNvSpPr>
          <p:nvPr/>
        </p:nvSpPr>
        <p:spPr bwMode="auto">
          <a:xfrm>
            <a:off x="2057400" y="228601"/>
            <a:ext cx="5105400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dirty="0" smtClean="0">
                <a:solidFill>
                  <a:srgbClr val="CC0000"/>
                </a:solidFill>
                <a:cs typeface="+mn-cs"/>
              </a:rPr>
              <a:t>Aside: A Taste of Problem Size </a:t>
            </a:r>
            <a:endParaRPr lang="en-US" sz="2400" dirty="0">
              <a:solidFill>
                <a:srgbClr val="CC0000"/>
              </a:solidFill>
              <a:cs typeface="+mn-cs"/>
            </a:endParaRPr>
          </a:p>
        </p:txBody>
      </p:sp>
      <p:sp>
        <p:nvSpPr>
          <p:cNvPr id="1938438" name="Text Box 6"/>
          <p:cNvSpPr txBox="1">
            <a:spLocks noChangeArrowheads="1"/>
          </p:cNvSpPr>
          <p:nvPr/>
        </p:nvSpPr>
        <p:spPr bwMode="auto">
          <a:xfrm>
            <a:off x="3009900" y="1905000"/>
            <a:ext cx="132715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0" i="1">
                <a:cs typeface="+mn-cs"/>
              </a:rPr>
              <a:t>                    </a:t>
            </a:r>
          </a:p>
        </p:txBody>
      </p:sp>
      <p:sp>
        <p:nvSpPr>
          <p:cNvPr id="1938439" name="Text Box 7"/>
          <p:cNvSpPr txBox="1">
            <a:spLocks noChangeArrowheads="1"/>
          </p:cNvSpPr>
          <p:nvPr/>
        </p:nvSpPr>
        <p:spPr bwMode="auto">
          <a:xfrm>
            <a:off x="4191000" y="3505200"/>
            <a:ext cx="418623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i="1">
                <a:solidFill>
                  <a:srgbClr val="CC0000"/>
                </a:solidFill>
                <a:cs typeface="+mn-cs"/>
              </a:rPr>
              <a:t>x_1, x_2, x_3, etc. our   Boolean variables</a:t>
            </a:r>
          </a:p>
          <a:p>
            <a:pPr>
              <a:defRPr/>
            </a:pPr>
            <a:r>
              <a:rPr lang="en-US" i="1">
                <a:solidFill>
                  <a:srgbClr val="CC0000"/>
                </a:solidFill>
                <a:cs typeface="+mn-cs"/>
              </a:rPr>
              <a:t>(set to True or False)</a:t>
            </a:r>
          </a:p>
        </p:txBody>
      </p:sp>
      <p:sp>
        <p:nvSpPr>
          <p:cNvPr id="1938440" name="Text Box 8"/>
          <p:cNvSpPr txBox="1">
            <a:spLocks noChangeArrowheads="1"/>
          </p:cNvSpPr>
          <p:nvPr/>
        </p:nvSpPr>
        <p:spPr bwMode="auto">
          <a:xfrm>
            <a:off x="4756150" y="4598988"/>
            <a:ext cx="2482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i="1">
                <a:solidFill>
                  <a:schemeClr val="accent2"/>
                </a:solidFill>
                <a:cs typeface="+mn-cs"/>
              </a:rPr>
              <a:t>Set x_1 to False ??</a:t>
            </a:r>
          </a:p>
        </p:txBody>
      </p:sp>
      <p:sp>
        <p:nvSpPr>
          <p:cNvPr id="1938442" name="Text Box 10"/>
          <p:cNvSpPr txBox="1">
            <a:spLocks noChangeArrowheads="1"/>
          </p:cNvSpPr>
          <p:nvPr/>
        </p:nvSpPr>
        <p:spPr bwMode="auto">
          <a:xfrm>
            <a:off x="3048000" y="609600"/>
            <a:ext cx="31242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0" i="1">
                <a:cs typeface="+mn-cs"/>
              </a:rPr>
              <a:t>    </a:t>
            </a:r>
          </a:p>
        </p:txBody>
      </p:sp>
      <p:sp>
        <p:nvSpPr>
          <p:cNvPr id="1938441" name="Text Box 9"/>
          <p:cNvSpPr txBox="1">
            <a:spLocks noChangeArrowheads="1"/>
          </p:cNvSpPr>
          <p:nvPr/>
        </p:nvSpPr>
        <p:spPr bwMode="auto">
          <a:xfrm>
            <a:off x="937927" y="685800"/>
            <a:ext cx="758723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400" b="0" dirty="0">
                <a:solidFill>
                  <a:srgbClr val="CC0000"/>
                </a:solidFill>
                <a:latin typeface="Times" charset="0"/>
                <a:cs typeface="+mn-cs"/>
              </a:rPr>
              <a:t>Consider a real world Boolean </a:t>
            </a:r>
            <a:r>
              <a:rPr lang="en-US" sz="2400" b="0" dirty="0" err="1">
                <a:solidFill>
                  <a:srgbClr val="CC0000"/>
                </a:solidFill>
                <a:latin typeface="Times" charset="0"/>
                <a:cs typeface="+mn-cs"/>
              </a:rPr>
              <a:t>Satisfiability</a:t>
            </a:r>
            <a:r>
              <a:rPr lang="en-US" sz="2400" b="0" dirty="0">
                <a:solidFill>
                  <a:srgbClr val="CC0000"/>
                </a:solidFill>
                <a:latin typeface="Times" charset="0"/>
                <a:cs typeface="+mn-cs"/>
              </a:rPr>
              <a:t> (SAT) </a:t>
            </a:r>
            <a:r>
              <a:rPr lang="en-US" sz="2400" b="0" dirty="0" smtClean="0">
                <a:solidFill>
                  <a:srgbClr val="CC0000"/>
                </a:solidFill>
                <a:latin typeface="Times" charset="0"/>
                <a:cs typeface="+mn-cs"/>
              </a:rPr>
              <a:t>problem,</a:t>
            </a:r>
            <a:endParaRPr lang="en-US" sz="2400" b="0" dirty="0">
              <a:solidFill>
                <a:srgbClr val="CC0000"/>
              </a:solidFill>
              <a:latin typeface="Times" charset="0"/>
              <a:cs typeface="+mn-cs"/>
            </a:endParaRPr>
          </a:p>
          <a:p>
            <a:pPr algn="l">
              <a:defRPr/>
            </a:pPr>
            <a:r>
              <a:rPr lang="en-US" sz="2400" b="0" dirty="0" smtClean="0">
                <a:solidFill>
                  <a:srgbClr val="CC0000"/>
                </a:solidFill>
                <a:latin typeface="Times" charset="0"/>
                <a:cs typeface="+mn-cs"/>
              </a:rPr>
              <a:t>from formal verification.</a:t>
            </a:r>
          </a:p>
        </p:txBody>
      </p:sp>
    </p:spTree>
    <p:extLst>
      <p:ext uri="{BB962C8B-B14F-4D97-AF65-F5344CB8AC3E}">
        <p14:creationId xmlns:p14="http://schemas.microsoft.com/office/powerpoint/2010/main" val="269599120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ITAS Slides(WB)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ITAS Slides(WB)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>
            <a:ln>
              <a:noFill/>
            </a:ln>
            <a:solidFill>
              <a:schemeClr val="hlink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>
            <a:ln>
              <a:noFill/>
            </a:ln>
            <a:solidFill>
              <a:schemeClr val="hlink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ITAS Slides(WB)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AS Slides(WB)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AS Slides(WB)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AS Slides(WB)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AS Slides(WB)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AS Slides(WB)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AS Slides(WB)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Bosco:Desktop Folder:ITAS Slides(WB).ppt</Template>
  <TotalTime>1490460002</TotalTime>
  <Pages>45</Pages>
  <Words>756</Words>
  <Application>Microsoft Macintosh PowerPoint</Application>
  <PresentationFormat>On-screen Show (4:3)</PresentationFormat>
  <Paragraphs>140</Paragraphs>
  <Slides>12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ITAS Slides(WB)</vt:lpstr>
      <vt:lpstr>Blank Presentation</vt:lpstr>
      <vt:lpstr>Bitmap Image</vt:lpstr>
      <vt:lpstr>Computational Complexity Hierarchy</vt:lpstr>
      <vt:lpstr>PowerPoint Presentation</vt:lpstr>
      <vt:lpstr>PowerPoint Presentation</vt:lpstr>
      <vt:lpstr>PowerPoint Presentation</vt:lpstr>
      <vt:lpstr>PowerPoint Presentation</vt:lpstr>
      <vt:lpstr>Mixture of tractable and intractable structure  </vt:lpstr>
      <vt:lpstr>Scaling-Up Reasoning</vt:lpstr>
      <vt:lpstr>Scaling-Up Reasoning, cont.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Integration of Artificial Intelligence   and Operations Research for Combinatorial Problems  New World Vistas </dc:title>
  <dc:subject/>
  <dc:creator>Karen Alguire</dc:creator>
  <cp:keywords/>
  <dc:description>updated 4/16/96</dc:description>
  <cp:lastModifiedBy>Jonathan</cp:lastModifiedBy>
  <cp:revision>1196</cp:revision>
  <cp:lastPrinted>1999-11-18T08:53:30Z</cp:lastPrinted>
  <dcterms:created xsi:type="dcterms:W3CDTF">1997-06-05T18:05:21Z</dcterms:created>
  <dcterms:modified xsi:type="dcterms:W3CDTF">2016-04-08T18:31:10Z</dcterms:modified>
</cp:coreProperties>
</file>